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13" r:id="rId1"/>
  </p:sldMasterIdLst>
  <p:sldIdLst>
    <p:sldId id="256" r:id="rId2"/>
    <p:sldId id="257" r:id="rId3"/>
    <p:sldId id="284" r:id="rId4"/>
    <p:sldId id="258" r:id="rId5"/>
    <p:sldId id="259" r:id="rId6"/>
    <p:sldId id="260" r:id="rId7"/>
    <p:sldId id="261" r:id="rId8"/>
    <p:sldId id="262" r:id="rId9"/>
    <p:sldId id="279" r:id="rId10"/>
    <p:sldId id="278" r:id="rId11"/>
    <p:sldId id="280" r:id="rId12"/>
    <p:sldId id="263" r:id="rId13"/>
    <p:sldId id="264" r:id="rId14"/>
    <p:sldId id="265" r:id="rId15"/>
    <p:sldId id="266" r:id="rId16"/>
    <p:sldId id="267" r:id="rId17"/>
    <p:sldId id="268" r:id="rId18"/>
    <p:sldId id="269" r:id="rId19"/>
    <p:sldId id="281" r:id="rId20"/>
    <p:sldId id="271" r:id="rId21"/>
    <p:sldId id="272" r:id="rId22"/>
    <p:sldId id="273" r:id="rId23"/>
    <p:sldId id="274" r:id="rId24"/>
    <p:sldId id="275" r:id="rId25"/>
    <p:sldId id="282" r:id="rId26"/>
    <p:sldId id="270" r:id="rId27"/>
    <p:sldId id="276" r:id="rId28"/>
    <p:sldId id="277" r:id="rId29"/>
    <p:sldId id="283"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4" d="100"/>
          <a:sy n="84" d="100"/>
        </p:scale>
        <p:origin x="629"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smtClean="0"/>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2BFDC507-8D81-4B05-924F-ECBD98F1D1ED}" type="datetimeFigureOut">
              <a:rPr lang="en-IN" smtClean="0"/>
              <a:t>13-04-2022</a:t>
            </a:fld>
            <a:endParaRPr lang="en-IN"/>
          </a:p>
        </p:txBody>
      </p:sp>
      <p:sp>
        <p:nvSpPr>
          <p:cNvPr id="5" name="Footer Placeholder 4"/>
          <p:cNvSpPr>
            <a:spLocks noGrp="1"/>
          </p:cNvSpPr>
          <p:nvPr>
            <p:ph type="ftr" sz="quarter" idx="11"/>
          </p:nvPr>
        </p:nvSpPr>
        <p:spPr/>
        <p:txBody>
          <a:bodyPr/>
          <a:lstStyle/>
          <a:p>
            <a:endParaRPr lang="en-IN"/>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B4763B9C-BDC9-47F9-92DB-31F9303FDB13}" type="slidenum">
              <a:rPr lang="en-IN" smtClean="0"/>
              <a:t>‹#›</a:t>
            </a:fld>
            <a:endParaRPr lang="en-IN"/>
          </a:p>
        </p:txBody>
      </p:sp>
    </p:spTree>
    <p:extLst>
      <p:ext uri="{BB962C8B-B14F-4D97-AF65-F5344CB8AC3E}">
        <p14:creationId xmlns:p14="http://schemas.microsoft.com/office/powerpoint/2010/main" val="3986481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BFDC507-8D81-4B05-924F-ECBD98F1D1ED}" type="datetimeFigureOut">
              <a:rPr lang="en-IN" smtClean="0"/>
              <a:t>13-04-2022</a:t>
            </a:fld>
            <a:endParaRPr lang="en-IN"/>
          </a:p>
        </p:txBody>
      </p:sp>
      <p:sp>
        <p:nvSpPr>
          <p:cNvPr id="5" name="Footer Placeholder 4"/>
          <p:cNvSpPr>
            <a:spLocks noGrp="1"/>
          </p:cNvSpPr>
          <p:nvPr>
            <p:ph type="ftr" sz="quarter" idx="11"/>
          </p:nvPr>
        </p:nvSpPr>
        <p:spPr/>
        <p:txBody>
          <a:bodyPr/>
          <a:lstStyle/>
          <a:p>
            <a:endParaRPr lang="en-IN"/>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B4763B9C-BDC9-47F9-92DB-31F9303FDB13}" type="slidenum">
              <a:rPr lang="en-IN" smtClean="0"/>
              <a:t>‹#›</a:t>
            </a:fld>
            <a:endParaRPr lang="en-IN"/>
          </a:p>
        </p:txBody>
      </p:sp>
    </p:spTree>
    <p:extLst>
      <p:ext uri="{BB962C8B-B14F-4D97-AF65-F5344CB8AC3E}">
        <p14:creationId xmlns:p14="http://schemas.microsoft.com/office/powerpoint/2010/main" val="25213718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smtClean="0"/>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BFDC507-8D81-4B05-924F-ECBD98F1D1ED}" type="datetimeFigureOut">
              <a:rPr lang="en-IN" smtClean="0"/>
              <a:t>13-04-2022</a:t>
            </a:fld>
            <a:endParaRPr lang="en-IN"/>
          </a:p>
        </p:txBody>
      </p:sp>
      <p:sp>
        <p:nvSpPr>
          <p:cNvPr id="5" name="Footer Placeholder 4"/>
          <p:cNvSpPr>
            <a:spLocks noGrp="1"/>
          </p:cNvSpPr>
          <p:nvPr>
            <p:ph type="ftr" sz="quarter" idx="11"/>
          </p:nvPr>
        </p:nvSpPr>
        <p:spPr/>
        <p:txBody>
          <a:bodyPr/>
          <a:lstStyle/>
          <a:p>
            <a:endParaRPr lang="en-IN"/>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B4763B9C-BDC9-47F9-92DB-31F9303FDB13}" type="slidenum">
              <a:rPr lang="en-IN" smtClean="0"/>
              <a:t>‹#›</a:t>
            </a:fld>
            <a:endParaRPr lang="en-IN"/>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7298171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smtClean="0"/>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Click to edit Master text styles</a:t>
            </a:r>
          </a:p>
        </p:txBody>
      </p:sp>
      <p:sp>
        <p:nvSpPr>
          <p:cNvPr id="5" name="Date Placeholder 4"/>
          <p:cNvSpPr>
            <a:spLocks noGrp="1"/>
          </p:cNvSpPr>
          <p:nvPr>
            <p:ph type="dt" sz="half" idx="10"/>
          </p:nvPr>
        </p:nvSpPr>
        <p:spPr/>
        <p:txBody>
          <a:bodyPr/>
          <a:lstStyle/>
          <a:p>
            <a:fld id="{2BFDC507-8D81-4B05-924F-ECBD98F1D1ED}" type="datetimeFigureOut">
              <a:rPr lang="en-IN" smtClean="0"/>
              <a:t>13-04-2022</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B4763B9C-BDC9-47F9-92DB-31F9303FDB13}" type="slidenum">
              <a:rPr lang="en-IN" smtClean="0"/>
              <a:t>‹#›</a:t>
            </a:fld>
            <a:endParaRPr lang="en-IN"/>
          </a:p>
        </p:txBody>
      </p:sp>
    </p:spTree>
    <p:extLst>
      <p:ext uri="{BB962C8B-B14F-4D97-AF65-F5344CB8AC3E}">
        <p14:creationId xmlns:p14="http://schemas.microsoft.com/office/powerpoint/2010/main" val="96935888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smtClean="0"/>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Click to edit Master text styles</a:t>
            </a:r>
          </a:p>
        </p:txBody>
      </p:sp>
      <p:sp>
        <p:nvSpPr>
          <p:cNvPr id="5" name="Date Placeholder 4"/>
          <p:cNvSpPr>
            <a:spLocks noGrp="1"/>
          </p:cNvSpPr>
          <p:nvPr>
            <p:ph type="dt" sz="half" idx="10"/>
          </p:nvPr>
        </p:nvSpPr>
        <p:spPr/>
        <p:txBody>
          <a:bodyPr/>
          <a:lstStyle/>
          <a:p>
            <a:fld id="{2BFDC507-8D81-4B05-924F-ECBD98F1D1ED}" type="datetimeFigureOut">
              <a:rPr lang="en-IN" smtClean="0"/>
              <a:t>13-04-2022</a:t>
            </a:fld>
            <a:endParaRPr lang="en-IN"/>
          </a:p>
        </p:txBody>
      </p:sp>
      <p:sp>
        <p:nvSpPr>
          <p:cNvPr id="6" name="Footer Placeholder 5"/>
          <p:cNvSpPr>
            <a:spLocks noGrp="1"/>
          </p:cNvSpPr>
          <p:nvPr>
            <p:ph type="ftr" sz="quarter" idx="11"/>
          </p:nvPr>
        </p:nvSpPr>
        <p:spPr/>
        <p:txBody>
          <a:bodyPr/>
          <a:lstStyle/>
          <a:p>
            <a:endParaRPr lang="en-IN"/>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B4763B9C-BDC9-47F9-92DB-31F9303FDB13}" type="slidenum">
              <a:rPr lang="en-IN" smtClean="0"/>
              <a:t>‹#›</a:t>
            </a:fld>
            <a:endParaRPr lang="en-IN"/>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87809276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smtClean="0"/>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Click to edit Master text styles</a:t>
            </a:r>
          </a:p>
        </p:txBody>
      </p:sp>
      <p:sp>
        <p:nvSpPr>
          <p:cNvPr id="5" name="Date Placeholder 4"/>
          <p:cNvSpPr>
            <a:spLocks noGrp="1"/>
          </p:cNvSpPr>
          <p:nvPr>
            <p:ph type="dt" sz="half" idx="10"/>
          </p:nvPr>
        </p:nvSpPr>
        <p:spPr/>
        <p:txBody>
          <a:bodyPr/>
          <a:lstStyle/>
          <a:p>
            <a:fld id="{2BFDC507-8D81-4B05-924F-ECBD98F1D1ED}" type="datetimeFigureOut">
              <a:rPr lang="en-IN" smtClean="0"/>
              <a:t>13-04-2022</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B4763B9C-BDC9-47F9-92DB-31F9303FDB13}" type="slidenum">
              <a:rPr lang="en-IN" smtClean="0"/>
              <a:t>‹#›</a:t>
            </a:fld>
            <a:endParaRPr lang="en-IN"/>
          </a:p>
        </p:txBody>
      </p:sp>
    </p:spTree>
    <p:extLst>
      <p:ext uri="{BB962C8B-B14F-4D97-AF65-F5344CB8AC3E}">
        <p14:creationId xmlns:p14="http://schemas.microsoft.com/office/powerpoint/2010/main" val="421085537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BFDC507-8D81-4B05-924F-ECBD98F1D1ED}" type="datetimeFigureOut">
              <a:rPr lang="en-IN" smtClean="0"/>
              <a:t>13-04-2022</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B4763B9C-BDC9-47F9-92DB-31F9303FDB13}" type="slidenum">
              <a:rPr lang="en-IN" smtClean="0"/>
              <a:t>‹#›</a:t>
            </a:fld>
            <a:endParaRPr lang="en-IN"/>
          </a:p>
        </p:txBody>
      </p:sp>
    </p:spTree>
    <p:extLst>
      <p:ext uri="{BB962C8B-B14F-4D97-AF65-F5344CB8AC3E}">
        <p14:creationId xmlns:p14="http://schemas.microsoft.com/office/powerpoint/2010/main" val="155566067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BFDC507-8D81-4B05-924F-ECBD98F1D1ED}" type="datetimeFigureOut">
              <a:rPr lang="en-IN" smtClean="0"/>
              <a:t>13-04-2022</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B4763B9C-BDC9-47F9-92DB-31F9303FDB13}" type="slidenum">
              <a:rPr lang="en-IN" smtClean="0"/>
              <a:t>‹#›</a:t>
            </a:fld>
            <a:endParaRPr lang="en-IN"/>
          </a:p>
        </p:txBody>
      </p:sp>
    </p:spTree>
    <p:extLst>
      <p:ext uri="{BB962C8B-B14F-4D97-AF65-F5344CB8AC3E}">
        <p14:creationId xmlns:p14="http://schemas.microsoft.com/office/powerpoint/2010/main" val="27120501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BFDC507-8D81-4B05-924F-ECBD98F1D1ED}" type="datetimeFigureOut">
              <a:rPr lang="en-IN" smtClean="0"/>
              <a:t>13-04-2022</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B4763B9C-BDC9-47F9-92DB-31F9303FDB13}" type="slidenum">
              <a:rPr lang="en-IN" smtClean="0"/>
              <a:t>‹#›</a:t>
            </a:fld>
            <a:endParaRPr lang="en-IN"/>
          </a:p>
        </p:txBody>
      </p:sp>
    </p:spTree>
    <p:extLst>
      <p:ext uri="{BB962C8B-B14F-4D97-AF65-F5344CB8AC3E}">
        <p14:creationId xmlns:p14="http://schemas.microsoft.com/office/powerpoint/2010/main" val="774838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BFDC507-8D81-4B05-924F-ECBD98F1D1ED}" type="datetimeFigureOut">
              <a:rPr lang="en-IN" smtClean="0"/>
              <a:t>13-04-2022</a:t>
            </a:fld>
            <a:endParaRPr lang="en-IN"/>
          </a:p>
        </p:txBody>
      </p:sp>
      <p:sp>
        <p:nvSpPr>
          <p:cNvPr id="5" name="Footer Placeholder 4"/>
          <p:cNvSpPr>
            <a:spLocks noGrp="1"/>
          </p:cNvSpPr>
          <p:nvPr>
            <p:ph type="ftr" sz="quarter" idx="11"/>
          </p:nvPr>
        </p:nvSpPr>
        <p:spPr/>
        <p:txBody>
          <a:bodyPr/>
          <a:lstStyle/>
          <a:p>
            <a:endParaRPr lang="en-IN"/>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B4763B9C-BDC9-47F9-92DB-31F9303FDB13}" type="slidenum">
              <a:rPr lang="en-IN" smtClean="0"/>
              <a:t>‹#›</a:t>
            </a:fld>
            <a:endParaRPr lang="en-IN"/>
          </a:p>
        </p:txBody>
      </p:sp>
    </p:spTree>
    <p:extLst>
      <p:ext uri="{BB962C8B-B14F-4D97-AF65-F5344CB8AC3E}">
        <p14:creationId xmlns:p14="http://schemas.microsoft.com/office/powerpoint/2010/main" val="35392883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2BFDC507-8D81-4B05-924F-ECBD98F1D1ED}" type="datetimeFigureOut">
              <a:rPr lang="en-IN" smtClean="0"/>
              <a:t>13-04-2022</a:t>
            </a:fld>
            <a:endParaRPr lang="en-IN"/>
          </a:p>
        </p:txBody>
      </p:sp>
      <p:sp>
        <p:nvSpPr>
          <p:cNvPr id="6" name="Footer Placeholder 5"/>
          <p:cNvSpPr>
            <a:spLocks noGrp="1"/>
          </p:cNvSpPr>
          <p:nvPr>
            <p:ph type="ftr" sz="quarter" idx="11"/>
          </p:nvPr>
        </p:nvSpPr>
        <p:spPr/>
        <p:txBody>
          <a:bodyPr/>
          <a:lstStyle/>
          <a:p>
            <a:endParaRPr lang="en-IN"/>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B4763B9C-BDC9-47F9-92DB-31F9303FDB13}" type="slidenum">
              <a:rPr lang="en-IN" smtClean="0"/>
              <a:t>‹#›</a:t>
            </a:fld>
            <a:endParaRPr lang="en-IN"/>
          </a:p>
        </p:txBody>
      </p:sp>
    </p:spTree>
    <p:extLst>
      <p:ext uri="{BB962C8B-B14F-4D97-AF65-F5344CB8AC3E}">
        <p14:creationId xmlns:p14="http://schemas.microsoft.com/office/powerpoint/2010/main" val="17840639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2BFDC507-8D81-4B05-924F-ECBD98F1D1ED}" type="datetimeFigureOut">
              <a:rPr lang="en-IN" smtClean="0"/>
              <a:t>13-04-2022</a:t>
            </a:fld>
            <a:endParaRPr lang="en-IN"/>
          </a:p>
        </p:txBody>
      </p:sp>
      <p:sp>
        <p:nvSpPr>
          <p:cNvPr id="8" name="Footer Placeholder 7"/>
          <p:cNvSpPr>
            <a:spLocks noGrp="1"/>
          </p:cNvSpPr>
          <p:nvPr>
            <p:ph type="ftr" sz="quarter" idx="11"/>
          </p:nvPr>
        </p:nvSpPr>
        <p:spPr/>
        <p:txBody>
          <a:bodyPr/>
          <a:lstStyle/>
          <a:p>
            <a:endParaRPr lang="en-IN"/>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B4763B9C-BDC9-47F9-92DB-31F9303FDB13}" type="slidenum">
              <a:rPr lang="en-IN" smtClean="0"/>
              <a:t>‹#›</a:t>
            </a:fld>
            <a:endParaRPr lang="en-IN"/>
          </a:p>
        </p:txBody>
      </p:sp>
    </p:spTree>
    <p:extLst>
      <p:ext uri="{BB962C8B-B14F-4D97-AF65-F5344CB8AC3E}">
        <p14:creationId xmlns:p14="http://schemas.microsoft.com/office/powerpoint/2010/main" val="24003161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2BFDC507-8D81-4B05-924F-ECBD98F1D1ED}" type="datetimeFigureOut">
              <a:rPr lang="en-IN" smtClean="0"/>
              <a:t>13-04-2022</a:t>
            </a:fld>
            <a:endParaRPr lang="en-IN"/>
          </a:p>
        </p:txBody>
      </p:sp>
      <p:sp>
        <p:nvSpPr>
          <p:cNvPr id="4" name="Footer Placeholder 3"/>
          <p:cNvSpPr>
            <a:spLocks noGrp="1"/>
          </p:cNvSpPr>
          <p:nvPr>
            <p:ph type="ftr" sz="quarter" idx="11"/>
          </p:nvPr>
        </p:nvSpPr>
        <p:spPr/>
        <p:txBody>
          <a:bodyPr/>
          <a:lstStyle/>
          <a:p>
            <a:endParaRPr lang="en-IN"/>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B4763B9C-BDC9-47F9-92DB-31F9303FDB13}" type="slidenum">
              <a:rPr lang="en-IN" smtClean="0"/>
              <a:t>‹#›</a:t>
            </a:fld>
            <a:endParaRPr lang="en-IN"/>
          </a:p>
        </p:txBody>
      </p:sp>
    </p:spTree>
    <p:extLst>
      <p:ext uri="{BB962C8B-B14F-4D97-AF65-F5344CB8AC3E}">
        <p14:creationId xmlns:p14="http://schemas.microsoft.com/office/powerpoint/2010/main" val="40248070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BFDC507-8D81-4B05-924F-ECBD98F1D1ED}" type="datetimeFigureOut">
              <a:rPr lang="en-IN" smtClean="0"/>
              <a:t>13-04-2022</a:t>
            </a:fld>
            <a:endParaRPr lang="en-IN"/>
          </a:p>
        </p:txBody>
      </p:sp>
      <p:sp>
        <p:nvSpPr>
          <p:cNvPr id="3" name="Footer Placeholder 2"/>
          <p:cNvSpPr>
            <a:spLocks noGrp="1"/>
          </p:cNvSpPr>
          <p:nvPr>
            <p:ph type="ftr" sz="quarter" idx="11"/>
          </p:nvPr>
        </p:nvSpPr>
        <p:spPr/>
        <p:txBody>
          <a:bodyPr/>
          <a:lstStyle/>
          <a:p>
            <a:endParaRPr lang="en-IN"/>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B4763B9C-BDC9-47F9-92DB-31F9303FDB13}" type="slidenum">
              <a:rPr lang="en-IN" smtClean="0"/>
              <a:t>‹#›</a:t>
            </a:fld>
            <a:endParaRPr lang="en-IN"/>
          </a:p>
        </p:txBody>
      </p:sp>
    </p:spTree>
    <p:extLst>
      <p:ext uri="{BB962C8B-B14F-4D97-AF65-F5344CB8AC3E}">
        <p14:creationId xmlns:p14="http://schemas.microsoft.com/office/powerpoint/2010/main" val="11705246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smtClean="0"/>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BFDC507-8D81-4B05-924F-ECBD98F1D1ED}" type="datetimeFigureOut">
              <a:rPr lang="en-IN" smtClean="0"/>
              <a:t>13-04-2022</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B4763B9C-BDC9-47F9-92DB-31F9303FDB13}" type="slidenum">
              <a:rPr lang="en-IN" smtClean="0"/>
              <a:t>‹#›</a:t>
            </a:fld>
            <a:endParaRPr lang="en-IN"/>
          </a:p>
        </p:txBody>
      </p:sp>
    </p:spTree>
    <p:extLst>
      <p:ext uri="{BB962C8B-B14F-4D97-AF65-F5344CB8AC3E}">
        <p14:creationId xmlns:p14="http://schemas.microsoft.com/office/powerpoint/2010/main" val="31344491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BFDC507-8D81-4B05-924F-ECBD98F1D1ED}" type="datetimeFigureOut">
              <a:rPr lang="en-IN" smtClean="0"/>
              <a:t>13-04-2022</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B4763B9C-BDC9-47F9-92DB-31F9303FDB13}" type="slidenum">
              <a:rPr lang="en-IN" smtClean="0"/>
              <a:t>‹#›</a:t>
            </a:fld>
            <a:endParaRPr lang="en-IN"/>
          </a:p>
        </p:txBody>
      </p:sp>
    </p:spTree>
    <p:extLst>
      <p:ext uri="{BB962C8B-B14F-4D97-AF65-F5344CB8AC3E}">
        <p14:creationId xmlns:p14="http://schemas.microsoft.com/office/powerpoint/2010/main" val="38148803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157"/>
            <a:ext cx="2356674" cy="6853096"/>
            <a:chOff x="6627813" y="195610"/>
            <a:chExt cx="1952625" cy="5678141"/>
          </a:xfrm>
        </p:grpSpPr>
        <p:sp>
          <p:nvSpPr>
            <p:cNvPr id="11" name="Freeform 27"/>
            <p:cNvSpPr/>
            <p:nvPr/>
          </p:nvSpPr>
          <p:spPr bwMode="auto">
            <a:xfrm>
              <a:off x="6627813" y="195610"/>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2BFDC507-8D81-4B05-924F-ECBD98F1D1ED}" type="datetimeFigureOut">
              <a:rPr lang="en-IN" smtClean="0"/>
              <a:t>13-04-2022</a:t>
            </a:fld>
            <a:endParaRPr lang="en-IN"/>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B4763B9C-BDC9-47F9-92DB-31F9303FDB13}" type="slidenum">
              <a:rPr lang="en-IN" smtClean="0"/>
              <a:t>‹#›</a:t>
            </a:fld>
            <a:endParaRPr lang="en-IN"/>
          </a:p>
        </p:txBody>
      </p:sp>
    </p:spTree>
    <p:extLst>
      <p:ext uri="{BB962C8B-B14F-4D97-AF65-F5344CB8AC3E}">
        <p14:creationId xmlns:p14="http://schemas.microsoft.com/office/powerpoint/2010/main" val="2863315725"/>
      </p:ext>
    </p:extLst>
  </p:cSld>
  <p:clrMap bg1="lt1" tx1="dk1" bg2="lt2" tx2="dk2" accent1="accent1" accent2="accent2" accent3="accent3" accent4="accent4" accent5="accent5" accent6="accent6" hlink="hlink" folHlink="folHlink"/>
  <p:sldLayoutIdLst>
    <p:sldLayoutId id="2147483814" r:id="rId1"/>
    <p:sldLayoutId id="2147483815" r:id="rId2"/>
    <p:sldLayoutId id="2147483816" r:id="rId3"/>
    <p:sldLayoutId id="2147483817" r:id="rId4"/>
    <p:sldLayoutId id="2147483818" r:id="rId5"/>
    <p:sldLayoutId id="2147483819" r:id="rId6"/>
    <p:sldLayoutId id="2147483820" r:id="rId7"/>
    <p:sldLayoutId id="2147483821" r:id="rId8"/>
    <p:sldLayoutId id="2147483822" r:id="rId9"/>
    <p:sldLayoutId id="2147483823" r:id="rId10"/>
    <p:sldLayoutId id="2147483824" r:id="rId11"/>
    <p:sldLayoutId id="2147483825" r:id="rId12"/>
    <p:sldLayoutId id="2147483826" r:id="rId13"/>
    <p:sldLayoutId id="2147483827" r:id="rId14"/>
    <p:sldLayoutId id="2147483828" r:id="rId15"/>
    <p:sldLayoutId id="2147483829" r:id="rId16"/>
  </p:sldLayoutIdLst>
  <p:txStyles>
    <p:title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142232" y="1030368"/>
            <a:ext cx="5431615" cy="584775"/>
          </a:xfrm>
          <a:prstGeom prst="rect">
            <a:avLst/>
          </a:prstGeom>
          <a:noFill/>
        </p:spPr>
        <p:txBody>
          <a:bodyPr wrap="none" rtlCol="0">
            <a:spAutoFit/>
          </a:bodyPr>
          <a:lstStyle/>
          <a:p>
            <a:r>
              <a:rPr lang="en-IN" sz="3200" b="1" dirty="0" smtClean="0">
                <a:latin typeface="Times New Roman" panose="02020603050405020304" pitchFamily="18" charset="0"/>
                <a:cs typeface="Times New Roman" panose="02020603050405020304" pitchFamily="18" charset="0"/>
              </a:rPr>
              <a:t>Child Vaccine Notifier System</a:t>
            </a:r>
            <a:endParaRPr lang="en-IN" sz="3200" b="1" dirty="0">
              <a:latin typeface="Times New Roman" panose="02020603050405020304" pitchFamily="18" charset="0"/>
              <a:cs typeface="Times New Roman" panose="02020603050405020304" pitchFamily="18" charset="0"/>
            </a:endParaRPr>
          </a:p>
        </p:txBody>
      </p:sp>
      <p:sp>
        <p:nvSpPr>
          <p:cNvPr id="2" name="TextBox 1"/>
          <p:cNvSpPr txBox="1"/>
          <p:nvPr/>
        </p:nvSpPr>
        <p:spPr>
          <a:xfrm>
            <a:off x="4288536" y="2441448"/>
            <a:ext cx="4882896" cy="1477328"/>
          </a:xfrm>
          <a:prstGeom prst="rect">
            <a:avLst/>
          </a:prstGeom>
          <a:noFill/>
        </p:spPr>
        <p:txBody>
          <a:bodyPr wrap="square" rtlCol="0">
            <a:spAutoFit/>
          </a:bodyPr>
          <a:lstStyle/>
          <a:p>
            <a:pPr algn="ctr"/>
            <a:endParaRPr lang="en-IN" b="1" dirty="0">
              <a:latin typeface="Times New Roman" panose="02020603050405020304" pitchFamily="18" charset="0"/>
              <a:cs typeface="Times New Roman" panose="02020603050405020304" pitchFamily="18" charset="0"/>
            </a:endParaRPr>
          </a:p>
          <a:p>
            <a:pPr algn="ctr"/>
            <a:r>
              <a:rPr lang="en-IN" b="1" dirty="0">
                <a:latin typeface="Times New Roman" panose="02020603050405020304" pitchFamily="18" charset="0"/>
                <a:cs typeface="Times New Roman" panose="02020603050405020304" pitchFamily="18" charset="0"/>
              </a:rPr>
              <a:t> Submitted By: </a:t>
            </a:r>
          </a:p>
          <a:p>
            <a:pPr algn="ctr"/>
            <a:r>
              <a:rPr lang="en-IN" b="1" dirty="0">
                <a:latin typeface="Times New Roman" panose="02020603050405020304" pitchFamily="18" charset="0"/>
                <a:cs typeface="Times New Roman" panose="02020603050405020304" pitchFamily="18" charset="0"/>
              </a:rPr>
              <a:t>Group No: 36 </a:t>
            </a:r>
          </a:p>
          <a:p>
            <a:pPr algn="ctr"/>
            <a:r>
              <a:rPr lang="en-IN" b="1" dirty="0">
                <a:latin typeface="Times New Roman" panose="02020603050405020304" pitchFamily="18" charset="0"/>
                <a:cs typeface="Times New Roman" panose="02020603050405020304" pitchFamily="18" charset="0"/>
              </a:rPr>
              <a:t>Harish </a:t>
            </a:r>
            <a:r>
              <a:rPr lang="en-IN" b="1" dirty="0" err="1">
                <a:latin typeface="Times New Roman" panose="02020603050405020304" pitchFamily="18" charset="0"/>
                <a:cs typeface="Times New Roman" panose="02020603050405020304" pitchFamily="18" charset="0"/>
              </a:rPr>
              <a:t>Bhashkar</a:t>
            </a:r>
            <a:r>
              <a:rPr lang="en-IN" b="1" dirty="0">
                <a:latin typeface="Times New Roman" panose="02020603050405020304" pitchFamily="18" charset="0"/>
                <a:cs typeface="Times New Roman" panose="02020603050405020304" pitchFamily="18" charset="0"/>
              </a:rPr>
              <a:t> </a:t>
            </a:r>
            <a:r>
              <a:rPr lang="en-IN" b="1" dirty="0" err="1">
                <a:latin typeface="Times New Roman" panose="02020603050405020304" pitchFamily="18" charset="0"/>
                <a:cs typeface="Times New Roman" panose="02020603050405020304" pitchFamily="18" charset="0"/>
              </a:rPr>
              <a:t>Domale</a:t>
            </a:r>
            <a:r>
              <a:rPr lang="en-IN" b="1" dirty="0">
                <a:latin typeface="Times New Roman" panose="02020603050405020304" pitchFamily="18" charset="0"/>
                <a:cs typeface="Times New Roman" panose="02020603050405020304" pitchFamily="18" charset="0"/>
              </a:rPr>
              <a:t> (219060) </a:t>
            </a:r>
          </a:p>
          <a:p>
            <a:pPr algn="ctr"/>
            <a:r>
              <a:rPr lang="en-IN" b="1" dirty="0">
                <a:latin typeface="Times New Roman" panose="02020603050405020304" pitchFamily="18" charset="0"/>
                <a:cs typeface="Times New Roman" panose="02020603050405020304" pitchFamily="18" charset="0"/>
              </a:rPr>
              <a:t>Saurabh </a:t>
            </a:r>
            <a:r>
              <a:rPr lang="en-IN" b="1" dirty="0" err="1">
                <a:latin typeface="Times New Roman" panose="02020603050405020304" pitchFamily="18" charset="0"/>
                <a:cs typeface="Times New Roman" panose="02020603050405020304" pitchFamily="18" charset="0"/>
              </a:rPr>
              <a:t>Bhatu</a:t>
            </a:r>
            <a:r>
              <a:rPr lang="en-IN" b="1" dirty="0">
                <a:latin typeface="Times New Roman" panose="02020603050405020304" pitchFamily="18" charset="0"/>
                <a:cs typeface="Times New Roman" panose="02020603050405020304" pitchFamily="18" charset="0"/>
              </a:rPr>
              <a:t> </a:t>
            </a:r>
            <a:r>
              <a:rPr lang="en-IN" b="1" dirty="0" err="1">
                <a:latin typeface="Times New Roman" panose="02020603050405020304" pitchFamily="18" charset="0"/>
                <a:cs typeface="Times New Roman" panose="02020603050405020304" pitchFamily="18" charset="0"/>
              </a:rPr>
              <a:t>Chavan</a:t>
            </a:r>
            <a:r>
              <a:rPr lang="en-IN" b="1" dirty="0">
                <a:latin typeface="Times New Roman" panose="02020603050405020304" pitchFamily="18" charset="0"/>
                <a:cs typeface="Times New Roman" panose="02020603050405020304" pitchFamily="18" charset="0"/>
              </a:rPr>
              <a:t> (219053) </a:t>
            </a:r>
            <a:endParaRPr lang="en-IN" b="1" dirty="0">
              <a:latin typeface="Times New Roman" panose="02020603050405020304" pitchFamily="18" charset="0"/>
              <a:cs typeface="Times New Roman" panose="02020603050405020304" pitchFamily="18" charset="0"/>
            </a:endParaRPr>
          </a:p>
        </p:txBody>
      </p:sp>
      <p:sp>
        <p:nvSpPr>
          <p:cNvPr id="3" name="TextBox 2"/>
          <p:cNvSpPr txBox="1"/>
          <p:nvPr/>
        </p:nvSpPr>
        <p:spPr>
          <a:xfrm>
            <a:off x="2359152" y="4986612"/>
            <a:ext cx="9235440" cy="923330"/>
          </a:xfrm>
          <a:prstGeom prst="rect">
            <a:avLst/>
          </a:prstGeom>
          <a:noFill/>
        </p:spPr>
        <p:txBody>
          <a:bodyPr wrap="square" rtlCol="0">
            <a:spAutoFit/>
          </a:bodyPr>
          <a:lstStyle/>
          <a:p>
            <a:endParaRPr lang="en-IN"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Prashant Karhale </a:t>
            </a:r>
            <a:r>
              <a:rPr lang="en-US" b="1" dirty="0" smtClean="0">
                <a:latin typeface="Times New Roman" panose="02020603050405020304" pitchFamily="18" charset="0"/>
                <a:cs typeface="Times New Roman" panose="02020603050405020304" pitchFamily="18" charset="0"/>
              </a:rPr>
              <a:t>				                      Mr</a:t>
            </a:r>
            <a:r>
              <a:rPr lang="en-US" b="1" dirty="0">
                <a:latin typeface="Times New Roman" panose="02020603050405020304" pitchFamily="18" charset="0"/>
                <a:cs typeface="Times New Roman" panose="02020603050405020304" pitchFamily="18" charset="0"/>
              </a:rPr>
              <a:t>. Kashinath </a:t>
            </a:r>
            <a:r>
              <a:rPr lang="en-US" b="1" dirty="0" smtClean="0">
                <a:latin typeface="Times New Roman" panose="02020603050405020304" pitchFamily="18" charset="0"/>
                <a:cs typeface="Times New Roman" panose="02020603050405020304" pitchFamily="18" charset="0"/>
              </a:rPr>
              <a:t>Patil </a:t>
            </a:r>
            <a:endParaRPr lang="en-US" dirty="0">
              <a:latin typeface="Times New Roman" panose="02020603050405020304" pitchFamily="18" charset="0"/>
              <a:cs typeface="Times New Roman" panose="02020603050405020304" pitchFamily="18" charset="0"/>
            </a:endParaRPr>
          </a:p>
          <a:p>
            <a:r>
              <a:rPr lang="en-IN" b="1" dirty="0">
                <a:latin typeface="Times New Roman" panose="02020603050405020304" pitchFamily="18" charset="0"/>
                <a:cs typeface="Times New Roman" panose="02020603050405020304" pitchFamily="18" charset="0"/>
              </a:rPr>
              <a:t>Centre Coordinator </a:t>
            </a:r>
            <a:r>
              <a:rPr lang="en-IN" b="1" dirty="0" smtClean="0">
                <a:latin typeface="Times New Roman" panose="02020603050405020304" pitchFamily="18" charset="0"/>
                <a:cs typeface="Times New Roman" panose="02020603050405020304" pitchFamily="18" charset="0"/>
              </a:rPr>
              <a:t>					           Project </a:t>
            </a:r>
            <a:r>
              <a:rPr lang="en-IN" b="1" dirty="0">
                <a:latin typeface="Times New Roman" panose="02020603050405020304" pitchFamily="18" charset="0"/>
                <a:cs typeface="Times New Roman" panose="02020603050405020304" pitchFamily="18" charset="0"/>
              </a:rPr>
              <a:t>Guide </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381090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24250" y="1069848"/>
            <a:ext cx="5143500" cy="5568696"/>
          </a:xfrm>
          <a:prstGeom prst="rect">
            <a:avLst/>
          </a:prstGeom>
        </p:spPr>
      </p:pic>
      <p:sp>
        <p:nvSpPr>
          <p:cNvPr id="3" name="TextBox 2"/>
          <p:cNvSpPr txBox="1"/>
          <p:nvPr/>
        </p:nvSpPr>
        <p:spPr>
          <a:xfrm>
            <a:off x="3968496" y="356616"/>
            <a:ext cx="5888736" cy="584775"/>
          </a:xfrm>
          <a:prstGeom prst="rect">
            <a:avLst/>
          </a:prstGeom>
          <a:noFill/>
        </p:spPr>
        <p:txBody>
          <a:bodyPr wrap="square" rtlCol="0">
            <a:spAutoFit/>
          </a:bodyPr>
          <a:lstStyle/>
          <a:p>
            <a:r>
              <a:rPr lang="en-IN" sz="3200" b="1" dirty="0" smtClean="0">
                <a:latin typeface="Times New Roman" panose="02020603050405020304" pitchFamily="18" charset="0"/>
                <a:cs typeface="Times New Roman" panose="02020603050405020304" pitchFamily="18" charset="0"/>
              </a:rPr>
              <a:t>System Flow Diagram</a:t>
            </a:r>
            <a:endParaRPr lang="en-IN" sz="32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554310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eerr"/>
          <p:cNvPicPr/>
          <p:nvPr/>
        </p:nvPicPr>
        <p:blipFill>
          <a:blip r:embed="rId2">
            <a:extLst>
              <a:ext uri="{28A0092B-C50C-407E-A947-70E740481C1C}">
                <a14:useLocalDpi xmlns:a14="http://schemas.microsoft.com/office/drawing/2010/main" val="0"/>
              </a:ext>
            </a:extLst>
          </a:blip>
          <a:srcRect/>
          <a:stretch>
            <a:fillRect/>
          </a:stretch>
        </p:blipFill>
        <p:spPr bwMode="auto">
          <a:xfrm>
            <a:off x="5650230" y="283464"/>
            <a:ext cx="6377940" cy="6501384"/>
          </a:xfrm>
          <a:prstGeom prst="rect">
            <a:avLst/>
          </a:prstGeom>
          <a:noFill/>
          <a:ln>
            <a:noFill/>
          </a:ln>
        </p:spPr>
      </p:pic>
      <p:sp>
        <p:nvSpPr>
          <p:cNvPr id="3" name="TextBox 2"/>
          <p:cNvSpPr txBox="1"/>
          <p:nvPr/>
        </p:nvSpPr>
        <p:spPr>
          <a:xfrm>
            <a:off x="2953512" y="521208"/>
            <a:ext cx="2368296" cy="523220"/>
          </a:xfrm>
          <a:prstGeom prst="rect">
            <a:avLst/>
          </a:prstGeom>
          <a:noFill/>
        </p:spPr>
        <p:txBody>
          <a:bodyPr wrap="square" rtlCol="0">
            <a:spAutoFit/>
          </a:bodyPr>
          <a:lstStyle/>
          <a:p>
            <a:r>
              <a:rPr lang="en-IN" sz="2800" b="1" dirty="0" smtClean="0">
                <a:latin typeface="Times New Roman" panose="02020603050405020304" pitchFamily="18" charset="0"/>
                <a:cs typeface="Times New Roman" panose="02020603050405020304" pitchFamily="18" charset="0"/>
              </a:rPr>
              <a:t>ER Diagram</a:t>
            </a:r>
            <a:endParaRPr lang="en-IN" sz="28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229467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840156" y="1289304"/>
            <a:ext cx="9528883" cy="4543307"/>
          </a:xfrm>
          <a:prstGeom prst="rect">
            <a:avLst/>
          </a:prstGeom>
        </p:spPr>
      </p:pic>
      <p:sp>
        <p:nvSpPr>
          <p:cNvPr id="2" name="TextBox 1"/>
          <p:cNvSpPr txBox="1"/>
          <p:nvPr/>
        </p:nvSpPr>
        <p:spPr>
          <a:xfrm>
            <a:off x="1840156" y="621792"/>
            <a:ext cx="1746504" cy="461665"/>
          </a:xfrm>
          <a:prstGeom prst="rect">
            <a:avLst/>
          </a:prstGeom>
          <a:noFill/>
        </p:spPr>
        <p:txBody>
          <a:bodyPr wrap="square" rtlCol="0">
            <a:spAutoFit/>
          </a:bodyPr>
          <a:lstStyle/>
          <a:p>
            <a:r>
              <a:rPr lang="en-IN" sz="2400" b="1" dirty="0" smtClean="0">
                <a:latin typeface="Times New Roman" panose="02020603050405020304" pitchFamily="18" charset="0"/>
                <a:cs typeface="Times New Roman" panose="02020603050405020304" pitchFamily="18" charset="0"/>
              </a:rPr>
              <a:t>Home Page</a:t>
            </a:r>
            <a:endParaRPr lang="en-IN" sz="2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217888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688990" y="1426464"/>
            <a:ext cx="9926937" cy="4691498"/>
          </a:xfrm>
          <a:prstGeom prst="rect">
            <a:avLst/>
          </a:prstGeom>
        </p:spPr>
      </p:pic>
      <p:sp>
        <p:nvSpPr>
          <p:cNvPr id="2" name="TextBox 1"/>
          <p:cNvSpPr txBox="1"/>
          <p:nvPr/>
        </p:nvSpPr>
        <p:spPr>
          <a:xfrm>
            <a:off x="1688990" y="667512"/>
            <a:ext cx="2084832" cy="400110"/>
          </a:xfrm>
          <a:prstGeom prst="rect">
            <a:avLst/>
          </a:prstGeom>
          <a:noFill/>
        </p:spPr>
        <p:txBody>
          <a:bodyPr wrap="square" rtlCol="0">
            <a:spAutoFit/>
          </a:bodyPr>
          <a:lstStyle/>
          <a:p>
            <a:r>
              <a:rPr lang="en-IN" sz="2000" b="1" dirty="0" smtClean="0">
                <a:latin typeface="Times New Roman" panose="02020603050405020304" pitchFamily="18" charset="0"/>
                <a:cs typeface="Times New Roman" panose="02020603050405020304" pitchFamily="18" charset="0"/>
              </a:rPr>
              <a:t>About Page</a:t>
            </a:r>
            <a:endParaRPr lang="en-IN" sz="2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03568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773936" y="1675116"/>
            <a:ext cx="9906000" cy="4702744"/>
          </a:xfrm>
          <a:prstGeom prst="rect">
            <a:avLst/>
          </a:prstGeom>
        </p:spPr>
      </p:pic>
      <p:sp>
        <p:nvSpPr>
          <p:cNvPr id="2" name="TextBox 1"/>
          <p:cNvSpPr txBox="1"/>
          <p:nvPr/>
        </p:nvSpPr>
        <p:spPr>
          <a:xfrm>
            <a:off x="1773936" y="731520"/>
            <a:ext cx="2194560" cy="400110"/>
          </a:xfrm>
          <a:prstGeom prst="rect">
            <a:avLst/>
          </a:prstGeom>
          <a:noFill/>
        </p:spPr>
        <p:txBody>
          <a:bodyPr wrap="square" rtlCol="0">
            <a:spAutoFit/>
          </a:bodyPr>
          <a:lstStyle/>
          <a:p>
            <a:r>
              <a:rPr lang="en-IN" sz="2000" b="1" dirty="0" smtClean="0">
                <a:latin typeface="Times New Roman" panose="02020603050405020304" pitchFamily="18" charset="0"/>
                <a:cs typeface="Times New Roman" panose="02020603050405020304" pitchFamily="18" charset="0"/>
              </a:rPr>
              <a:t>Contact Us Page</a:t>
            </a:r>
            <a:endParaRPr lang="en-IN" sz="2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409760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700784" y="1594237"/>
            <a:ext cx="10262616" cy="4879482"/>
          </a:xfrm>
          <a:prstGeom prst="rect">
            <a:avLst/>
          </a:prstGeom>
        </p:spPr>
      </p:pic>
      <p:sp>
        <p:nvSpPr>
          <p:cNvPr id="2" name="TextBox 1"/>
          <p:cNvSpPr txBox="1"/>
          <p:nvPr/>
        </p:nvSpPr>
        <p:spPr>
          <a:xfrm>
            <a:off x="1700784" y="749808"/>
            <a:ext cx="2487168" cy="461665"/>
          </a:xfrm>
          <a:prstGeom prst="rect">
            <a:avLst/>
          </a:prstGeom>
          <a:noFill/>
        </p:spPr>
        <p:txBody>
          <a:bodyPr wrap="square" rtlCol="0">
            <a:spAutoFit/>
          </a:bodyPr>
          <a:lstStyle/>
          <a:p>
            <a:r>
              <a:rPr lang="en-IN" sz="2400" b="1" dirty="0" smtClean="0">
                <a:latin typeface="Times New Roman" panose="02020603050405020304" pitchFamily="18" charset="0"/>
                <a:cs typeface="Times New Roman" panose="02020603050405020304" pitchFamily="18" charset="0"/>
              </a:rPr>
              <a:t>Sign Up Page</a:t>
            </a:r>
            <a:endParaRPr lang="en-IN" sz="2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073755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728216" y="1685553"/>
            <a:ext cx="10043160" cy="4761752"/>
          </a:xfrm>
          <a:prstGeom prst="rect">
            <a:avLst/>
          </a:prstGeom>
        </p:spPr>
      </p:pic>
      <p:sp>
        <p:nvSpPr>
          <p:cNvPr id="3" name="TextBox 2"/>
          <p:cNvSpPr txBox="1"/>
          <p:nvPr/>
        </p:nvSpPr>
        <p:spPr>
          <a:xfrm>
            <a:off x="1728216" y="713232"/>
            <a:ext cx="1417376" cy="400110"/>
          </a:xfrm>
          <a:prstGeom prst="rect">
            <a:avLst/>
          </a:prstGeom>
          <a:noFill/>
        </p:spPr>
        <p:txBody>
          <a:bodyPr wrap="none" rtlCol="0">
            <a:spAutoFit/>
          </a:bodyPr>
          <a:lstStyle/>
          <a:p>
            <a:r>
              <a:rPr lang="en-IN" sz="2000" b="1" dirty="0" smtClean="0">
                <a:latin typeface="Times New Roman" panose="02020603050405020304" pitchFamily="18" charset="0"/>
                <a:cs typeface="Times New Roman" panose="02020603050405020304" pitchFamily="18" charset="0"/>
              </a:rPr>
              <a:t>Login Page</a:t>
            </a:r>
            <a:endParaRPr lang="en-IN" sz="2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691704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664208" y="1719138"/>
            <a:ext cx="10034016" cy="4776085"/>
          </a:xfrm>
          <a:prstGeom prst="rect">
            <a:avLst/>
          </a:prstGeom>
        </p:spPr>
      </p:pic>
      <p:sp>
        <p:nvSpPr>
          <p:cNvPr id="3" name="TextBox 2"/>
          <p:cNvSpPr txBox="1"/>
          <p:nvPr/>
        </p:nvSpPr>
        <p:spPr>
          <a:xfrm>
            <a:off x="1664208" y="749808"/>
            <a:ext cx="2892138" cy="461665"/>
          </a:xfrm>
          <a:prstGeom prst="rect">
            <a:avLst/>
          </a:prstGeom>
          <a:noFill/>
        </p:spPr>
        <p:txBody>
          <a:bodyPr wrap="none" rtlCol="0">
            <a:spAutoFit/>
          </a:bodyPr>
          <a:lstStyle/>
          <a:p>
            <a:r>
              <a:rPr lang="en-IN" sz="2400" b="1" dirty="0" smtClean="0"/>
              <a:t>Admin Dashboard</a:t>
            </a:r>
            <a:endParaRPr lang="en-IN" sz="2400" b="1" dirty="0"/>
          </a:p>
        </p:txBody>
      </p:sp>
    </p:spTree>
    <p:extLst>
      <p:ext uri="{BB962C8B-B14F-4D97-AF65-F5344CB8AC3E}">
        <p14:creationId xmlns:p14="http://schemas.microsoft.com/office/powerpoint/2010/main" val="30637250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545336" y="1445016"/>
            <a:ext cx="10463784" cy="4950132"/>
          </a:xfrm>
          <a:prstGeom prst="rect">
            <a:avLst/>
          </a:prstGeom>
        </p:spPr>
      </p:pic>
      <p:sp>
        <p:nvSpPr>
          <p:cNvPr id="3" name="TextBox 2"/>
          <p:cNvSpPr txBox="1"/>
          <p:nvPr/>
        </p:nvSpPr>
        <p:spPr>
          <a:xfrm>
            <a:off x="1545336" y="740664"/>
            <a:ext cx="1704313" cy="461665"/>
          </a:xfrm>
          <a:prstGeom prst="rect">
            <a:avLst/>
          </a:prstGeom>
          <a:noFill/>
        </p:spPr>
        <p:txBody>
          <a:bodyPr wrap="none" rtlCol="0">
            <a:spAutoFit/>
          </a:bodyPr>
          <a:lstStyle/>
          <a:p>
            <a:r>
              <a:rPr lang="en-IN" sz="2400" b="1" dirty="0" smtClean="0">
                <a:latin typeface="Times New Roman" panose="02020603050405020304" pitchFamily="18" charset="0"/>
                <a:cs typeface="Times New Roman" panose="02020603050405020304" pitchFamily="18" charset="0"/>
              </a:rPr>
              <a:t>Doctor List</a:t>
            </a:r>
            <a:endParaRPr lang="en-IN" sz="2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904150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536192" y="1603594"/>
            <a:ext cx="10418064" cy="4951051"/>
          </a:xfrm>
          <a:prstGeom prst="rect">
            <a:avLst/>
          </a:prstGeom>
        </p:spPr>
      </p:pic>
      <p:sp>
        <p:nvSpPr>
          <p:cNvPr id="3" name="TextBox 2"/>
          <p:cNvSpPr txBox="1"/>
          <p:nvPr/>
        </p:nvSpPr>
        <p:spPr>
          <a:xfrm>
            <a:off x="1728216" y="740664"/>
            <a:ext cx="2464136" cy="461665"/>
          </a:xfrm>
          <a:prstGeom prst="rect">
            <a:avLst/>
          </a:prstGeom>
          <a:noFill/>
        </p:spPr>
        <p:txBody>
          <a:bodyPr wrap="none" rtlCol="0">
            <a:spAutoFit/>
          </a:bodyPr>
          <a:lstStyle/>
          <a:p>
            <a:r>
              <a:rPr lang="en-IN" sz="2400" b="1" dirty="0" smtClean="0">
                <a:latin typeface="Times New Roman" panose="02020603050405020304" pitchFamily="18" charset="0"/>
                <a:cs typeface="Times New Roman" panose="02020603050405020304" pitchFamily="18" charset="0"/>
              </a:rPr>
              <a:t>Beneficiaries List</a:t>
            </a:r>
            <a:endParaRPr lang="en-IN" sz="2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761589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496312" y="1719072"/>
            <a:ext cx="8933688" cy="3677930"/>
          </a:xfrm>
          <a:prstGeom prst="rect">
            <a:avLst/>
          </a:prstGeom>
          <a:noFill/>
        </p:spPr>
        <p:txBody>
          <a:bodyPr wrap="square" rtlCol="0">
            <a:spAutoFit/>
          </a:bodyPr>
          <a:lstStyle/>
          <a:p>
            <a:pPr algn="ctr"/>
            <a:r>
              <a:rPr lang="en-IN" sz="4000" b="1" dirty="0" smtClean="0">
                <a:latin typeface="Times New Roman" panose="02020603050405020304" pitchFamily="18" charset="0"/>
                <a:cs typeface="Times New Roman" panose="02020603050405020304" pitchFamily="18" charset="0"/>
              </a:rPr>
              <a:t>Introduction</a:t>
            </a:r>
          </a:p>
          <a:p>
            <a:endParaRPr lang="en-IN" sz="4000" b="1" dirty="0" smtClean="0">
              <a:latin typeface="Times New Roman" panose="02020603050405020304" pitchFamily="18" charset="0"/>
              <a:cs typeface="Times New Roman" panose="02020603050405020304" pitchFamily="18" charset="0"/>
            </a:endParaRPr>
          </a:p>
          <a:p>
            <a:endParaRPr lang="en-IN" b="1" dirty="0">
              <a:latin typeface="Times New Roman" panose="02020603050405020304" pitchFamily="18" charset="0"/>
              <a:cs typeface="Times New Roman" panose="02020603050405020304" pitchFamily="18" charset="0"/>
            </a:endParaRPr>
          </a:p>
          <a:p>
            <a:pPr algn="just">
              <a:lnSpc>
                <a:spcPct val="150000"/>
              </a:lnSpc>
            </a:pPr>
            <a:r>
              <a:rPr lang="en-US" dirty="0" smtClean="0">
                <a:latin typeface="Times New Roman" panose="02020603050405020304" pitchFamily="18" charset="0"/>
                <a:cs typeface="Times New Roman" panose="02020603050405020304" pitchFamily="18" charset="0"/>
              </a:rPr>
              <a:t>Kid's Immunization </a:t>
            </a:r>
            <a:r>
              <a:rPr lang="en-US" dirty="0">
                <a:latin typeface="Times New Roman" panose="02020603050405020304" pitchFamily="18" charset="0"/>
                <a:cs typeface="Times New Roman" panose="02020603050405020304" pitchFamily="18" charset="0"/>
              </a:rPr>
              <a:t>is an application on Child Vaccination in India that help parents keep track of the vaccination needs of their children. A parent will be register the child on the web application of </a:t>
            </a:r>
            <a:r>
              <a:rPr lang="en-US" dirty="0" smtClean="0">
                <a:latin typeface="Times New Roman" panose="02020603050405020304" pitchFamily="18" charset="0"/>
                <a:cs typeface="Times New Roman" panose="02020603050405020304" pitchFamily="18" charset="0"/>
              </a:rPr>
              <a:t>Kid's Immunization </a:t>
            </a:r>
            <a:r>
              <a:rPr lang="en-US" dirty="0">
                <a:latin typeface="Times New Roman" panose="02020603050405020304" pitchFamily="18" charset="0"/>
                <a:cs typeface="Times New Roman" panose="02020603050405020304" pitchFamily="18" charset="0"/>
              </a:rPr>
              <a:t>and a vaccination </a:t>
            </a:r>
            <a:r>
              <a:rPr lang="en-US" dirty="0" smtClean="0">
                <a:latin typeface="Times New Roman" panose="02020603050405020304" pitchFamily="18" charset="0"/>
                <a:cs typeface="Times New Roman" panose="02020603050405020304" pitchFamily="18" charset="0"/>
              </a:rPr>
              <a:t>calendar </a:t>
            </a:r>
            <a:r>
              <a:rPr lang="en-US" dirty="0">
                <a:latin typeface="Times New Roman" panose="02020603050405020304" pitchFamily="18" charset="0"/>
                <a:cs typeface="Times New Roman" panose="02020603050405020304" pitchFamily="18" charset="0"/>
              </a:rPr>
              <a:t>gets generated for that child. The child will be registered by the parent and vaccination record will updated at any end gets updated on the registered id of the parents</a:t>
            </a:r>
            <a:r>
              <a:rPr lang="en-US" dirty="0"/>
              <a:t>. </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42597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572768" y="1604286"/>
            <a:ext cx="10354056" cy="4903978"/>
          </a:xfrm>
          <a:prstGeom prst="rect">
            <a:avLst/>
          </a:prstGeom>
        </p:spPr>
      </p:pic>
      <p:sp>
        <p:nvSpPr>
          <p:cNvPr id="3" name="TextBox 2"/>
          <p:cNvSpPr txBox="1"/>
          <p:nvPr/>
        </p:nvSpPr>
        <p:spPr>
          <a:xfrm>
            <a:off x="1746504" y="704088"/>
            <a:ext cx="1896673" cy="461665"/>
          </a:xfrm>
          <a:prstGeom prst="rect">
            <a:avLst/>
          </a:prstGeom>
          <a:noFill/>
        </p:spPr>
        <p:txBody>
          <a:bodyPr wrap="none" rtlCol="0">
            <a:spAutoFit/>
          </a:bodyPr>
          <a:lstStyle/>
          <a:p>
            <a:r>
              <a:rPr lang="en-IN" sz="2400" b="1" dirty="0" smtClean="0">
                <a:latin typeface="Times New Roman" panose="02020603050405020304" pitchFamily="18" charset="0"/>
                <a:cs typeface="Times New Roman" panose="02020603050405020304" pitchFamily="18" charset="0"/>
              </a:rPr>
              <a:t>Hospital List</a:t>
            </a:r>
            <a:endParaRPr lang="en-IN" sz="2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587430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709928" y="1603954"/>
            <a:ext cx="10152888" cy="4819138"/>
          </a:xfrm>
          <a:prstGeom prst="rect">
            <a:avLst/>
          </a:prstGeom>
        </p:spPr>
      </p:pic>
      <p:sp>
        <p:nvSpPr>
          <p:cNvPr id="3" name="TextBox 2"/>
          <p:cNvSpPr txBox="1"/>
          <p:nvPr/>
        </p:nvSpPr>
        <p:spPr>
          <a:xfrm>
            <a:off x="1709928" y="704088"/>
            <a:ext cx="1788246" cy="461665"/>
          </a:xfrm>
          <a:prstGeom prst="rect">
            <a:avLst/>
          </a:prstGeom>
          <a:noFill/>
        </p:spPr>
        <p:txBody>
          <a:bodyPr wrap="none" rtlCol="0">
            <a:spAutoFit/>
          </a:bodyPr>
          <a:lstStyle/>
          <a:p>
            <a:r>
              <a:rPr lang="en-IN" sz="2400" b="1" dirty="0" smtClean="0">
                <a:latin typeface="Times New Roman" panose="02020603050405020304" pitchFamily="18" charset="0"/>
                <a:cs typeface="Times New Roman" panose="02020603050405020304" pitchFamily="18" charset="0"/>
              </a:rPr>
              <a:t>Vaccine List</a:t>
            </a:r>
            <a:endParaRPr lang="en-IN" sz="2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478067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810512" y="1808774"/>
            <a:ext cx="9796272" cy="4652583"/>
          </a:xfrm>
          <a:prstGeom prst="rect">
            <a:avLst/>
          </a:prstGeom>
        </p:spPr>
      </p:pic>
      <p:sp>
        <p:nvSpPr>
          <p:cNvPr id="3" name="AutoShape 2" descr="imag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4" name="TextBox 3"/>
          <p:cNvSpPr txBox="1"/>
          <p:nvPr/>
        </p:nvSpPr>
        <p:spPr>
          <a:xfrm>
            <a:off x="1810512" y="694944"/>
            <a:ext cx="1823513" cy="461665"/>
          </a:xfrm>
          <a:prstGeom prst="rect">
            <a:avLst/>
          </a:prstGeom>
          <a:noFill/>
        </p:spPr>
        <p:txBody>
          <a:bodyPr wrap="none" rtlCol="0">
            <a:spAutoFit/>
          </a:bodyPr>
          <a:lstStyle/>
          <a:p>
            <a:r>
              <a:rPr lang="en-IN" sz="2400" b="1" dirty="0" smtClean="0">
                <a:latin typeface="Times New Roman" panose="02020603050405020304" pitchFamily="18" charset="0"/>
                <a:cs typeface="Times New Roman" panose="02020603050405020304" pitchFamily="18" charset="0"/>
              </a:rPr>
              <a:t>Vaccine Info</a:t>
            </a:r>
            <a:endParaRPr lang="en-IN" sz="2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561921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481328" y="1618591"/>
            <a:ext cx="10463784" cy="4994330"/>
          </a:xfrm>
          <a:prstGeom prst="rect">
            <a:avLst/>
          </a:prstGeom>
        </p:spPr>
      </p:pic>
      <p:sp>
        <p:nvSpPr>
          <p:cNvPr id="4" name="TextBox 3"/>
          <p:cNvSpPr txBox="1"/>
          <p:nvPr/>
        </p:nvSpPr>
        <p:spPr>
          <a:xfrm>
            <a:off x="1737360" y="713232"/>
            <a:ext cx="2828018" cy="461665"/>
          </a:xfrm>
          <a:prstGeom prst="rect">
            <a:avLst/>
          </a:prstGeom>
          <a:noFill/>
        </p:spPr>
        <p:txBody>
          <a:bodyPr wrap="none" rtlCol="0">
            <a:spAutoFit/>
          </a:bodyPr>
          <a:lstStyle/>
          <a:p>
            <a:r>
              <a:rPr lang="en-IN" sz="2400" b="1" dirty="0" smtClean="0">
                <a:latin typeface="Times New Roman" panose="02020603050405020304" pitchFamily="18" charset="0"/>
                <a:cs typeface="Times New Roman" panose="02020603050405020304" pitchFamily="18" charset="0"/>
              </a:rPr>
              <a:t>Hospital Dashboard</a:t>
            </a:r>
            <a:endParaRPr lang="en-IN" sz="2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605530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417320" y="1527668"/>
            <a:ext cx="10555224" cy="4998373"/>
          </a:xfrm>
          <a:prstGeom prst="rect">
            <a:avLst/>
          </a:prstGeom>
        </p:spPr>
      </p:pic>
      <p:sp>
        <p:nvSpPr>
          <p:cNvPr id="4" name="TextBox 3"/>
          <p:cNvSpPr txBox="1"/>
          <p:nvPr/>
        </p:nvSpPr>
        <p:spPr>
          <a:xfrm>
            <a:off x="1737360" y="694944"/>
            <a:ext cx="2327112" cy="461665"/>
          </a:xfrm>
          <a:prstGeom prst="rect">
            <a:avLst/>
          </a:prstGeom>
          <a:noFill/>
        </p:spPr>
        <p:txBody>
          <a:bodyPr wrap="none" rtlCol="0">
            <a:spAutoFit/>
          </a:bodyPr>
          <a:lstStyle/>
          <a:p>
            <a:r>
              <a:rPr lang="en-IN" sz="2400" b="1" dirty="0" smtClean="0">
                <a:latin typeface="Times New Roman" panose="02020603050405020304" pitchFamily="18" charset="0"/>
                <a:cs typeface="Times New Roman" panose="02020603050405020304" pitchFamily="18" charset="0"/>
              </a:rPr>
              <a:t>User Dashboard</a:t>
            </a:r>
            <a:endParaRPr lang="en-IN" sz="2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405130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728216" y="740664"/>
            <a:ext cx="3162404" cy="400110"/>
          </a:xfrm>
          <a:prstGeom prst="rect">
            <a:avLst/>
          </a:prstGeom>
          <a:noFill/>
        </p:spPr>
        <p:txBody>
          <a:bodyPr wrap="none" rtlCol="0">
            <a:spAutoFit/>
          </a:bodyPr>
          <a:lstStyle/>
          <a:p>
            <a:r>
              <a:rPr lang="en-IN" sz="2000" b="1" dirty="0" smtClean="0">
                <a:latin typeface="Times New Roman" panose="02020603050405020304" pitchFamily="18" charset="0"/>
                <a:cs typeface="Times New Roman" panose="02020603050405020304" pitchFamily="18" charset="0"/>
              </a:rPr>
              <a:t>Book Vaccine Appointment</a:t>
            </a:r>
            <a:endParaRPr lang="en-IN" sz="2000" b="1"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stretch>
            <a:fillRect/>
          </a:stretch>
        </p:blipFill>
        <p:spPr>
          <a:xfrm>
            <a:off x="1463040" y="1568971"/>
            <a:ext cx="10518648" cy="5011006"/>
          </a:xfrm>
          <a:prstGeom prst="rect">
            <a:avLst/>
          </a:prstGeom>
        </p:spPr>
      </p:pic>
    </p:spTree>
    <p:extLst>
      <p:ext uri="{BB962C8B-B14F-4D97-AF65-F5344CB8AC3E}">
        <p14:creationId xmlns:p14="http://schemas.microsoft.com/office/powerpoint/2010/main" val="38746411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53562" y="1408176"/>
            <a:ext cx="10180654" cy="4991148"/>
          </a:xfrm>
          <a:prstGeom prst="rect">
            <a:avLst/>
          </a:prstGeom>
        </p:spPr>
      </p:pic>
      <p:sp>
        <p:nvSpPr>
          <p:cNvPr id="3" name="TextBox 2"/>
          <p:cNvSpPr txBox="1"/>
          <p:nvPr/>
        </p:nvSpPr>
        <p:spPr>
          <a:xfrm>
            <a:off x="1764792" y="621792"/>
            <a:ext cx="1869423" cy="461665"/>
          </a:xfrm>
          <a:prstGeom prst="rect">
            <a:avLst/>
          </a:prstGeom>
          <a:noFill/>
        </p:spPr>
        <p:txBody>
          <a:bodyPr wrap="none" rtlCol="0">
            <a:spAutoFit/>
          </a:bodyPr>
          <a:lstStyle/>
          <a:p>
            <a:r>
              <a:rPr lang="en-IN" sz="2400" b="1" dirty="0" smtClean="0">
                <a:latin typeface="Times New Roman" panose="02020603050405020304" pitchFamily="18" charset="0"/>
                <a:cs typeface="Times New Roman" panose="02020603050405020304" pitchFamily="18" charset="0"/>
              </a:rPr>
              <a:t>Booking List</a:t>
            </a:r>
            <a:endParaRPr lang="en-IN" sz="2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50131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527048" y="1634628"/>
            <a:ext cx="10509504" cy="4991321"/>
          </a:xfrm>
          <a:prstGeom prst="rect">
            <a:avLst/>
          </a:prstGeom>
        </p:spPr>
      </p:pic>
      <p:sp>
        <p:nvSpPr>
          <p:cNvPr id="3" name="TextBox 2"/>
          <p:cNvSpPr txBox="1"/>
          <p:nvPr/>
        </p:nvSpPr>
        <p:spPr>
          <a:xfrm>
            <a:off x="1691640" y="676656"/>
            <a:ext cx="3257687" cy="461665"/>
          </a:xfrm>
          <a:prstGeom prst="rect">
            <a:avLst/>
          </a:prstGeom>
          <a:noFill/>
        </p:spPr>
        <p:txBody>
          <a:bodyPr wrap="none" rtlCol="0">
            <a:spAutoFit/>
          </a:bodyPr>
          <a:lstStyle/>
          <a:p>
            <a:r>
              <a:rPr lang="en-IN" sz="2400" b="1" dirty="0" smtClean="0">
                <a:latin typeface="Times New Roman" panose="02020603050405020304" pitchFamily="18" charset="0"/>
                <a:cs typeface="Times New Roman" panose="02020603050405020304" pitchFamily="18" charset="0"/>
              </a:rPr>
              <a:t>Update Profile for User</a:t>
            </a:r>
            <a:endParaRPr lang="en-IN" sz="2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6026563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377440" y="1289304"/>
            <a:ext cx="9180576" cy="5032147"/>
          </a:xfrm>
          <a:prstGeom prst="rect">
            <a:avLst/>
          </a:prstGeom>
          <a:noFill/>
        </p:spPr>
        <p:txBody>
          <a:bodyPr wrap="square" rtlCol="0">
            <a:spAutoFit/>
          </a:bodyPr>
          <a:lstStyle/>
          <a:p>
            <a:pPr algn="ctr">
              <a:lnSpc>
                <a:spcPct val="150000"/>
              </a:lnSpc>
            </a:pPr>
            <a:r>
              <a:rPr lang="en-IN" sz="2800" b="1" dirty="0" smtClean="0">
                <a:latin typeface="Times New Roman" panose="02020603050405020304" pitchFamily="18" charset="0"/>
                <a:cs typeface="Times New Roman" panose="02020603050405020304" pitchFamily="18" charset="0"/>
              </a:rPr>
              <a:t>Conclusion</a:t>
            </a:r>
          </a:p>
          <a:p>
            <a:pPr>
              <a:lnSpc>
                <a:spcPct val="150000"/>
              </a:lnSpc>
            </a:pPr>
            <a:endParaRPr lang="en-IN" dirty="0">
              <a:latin typeface="Times New Roman" panose="02020603050405020304" pitchFamily="18" charset="0"/>
              <a:cs typeface="Times New Roman" panose="02020603050405020304" pitchFamily="18" charset="0"/>
            </a:endParaRPr>
          </a:p>
          <a:p>
            <a:pPr algn="just">
              <a:lnSpc>
                <a:spcPct val="150000"/>
              </a:lnSpc>
            </a:pPr>
            <a:r>
              <a:rPr lang="en-US" dirty="0">
                <a:latin typeface="Times New Roman" panose="02020603050405020304" pitchFamily="18" charset="0"/>
                <a:cs typeface="Times New Roman" panose="02020603050405020304" pitchFamily="18" charset="0"/>
              </a:rPr>
              <a:t>Child vaccination notifier system can be inevitable part of the lifecycle of the modern medical institution. It automates numerous operations and enables smooth interactions of the users. User can access services and functionalities from anywhere and anytime for their own comfort. Developing the child vaccination notifier system is a great opportunity to create the distinct, efficient and fast delivering healthcare model. This system covers the needs of the patients, staff and hospital authorities and simplifies their interactions. Many countries have already experienced its advantages and continue developing new child vaccination notifier system project modules.</a:t>
            </a:r>
            <a:endParaRPr lang="en-IN" dirty="0">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 </a:t>
            </a:r>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002153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901184" y="2679192"/>
            <a:ext cx="6355080" cy="769441"/>
          </a:xfrm>
          <a:prstGeom prst="rect">
            <a:avLst/>
          </a:prstGeom>
          <a:noFill/>
        </p:spPr>
        <p:txBody>
          <a:bodyPr wrap="square" rtlCol="0">
            <a:spAutoFit/>
          </a:bodyPr>
          <a:lstStyle/>
          <a:p>
            <a:r>
              <a:rPr lang="en-IN" sz="4400" b="1" dirty="0" smtClean="0">
                <a:latin typeface="Times New Roman" panose="02020603050405020304" pitchFamily="18" charset="0"/>
                <a:cs typeface="Times New Roman" panose="02020603050405020304" pitchFamily="18" charset="0"/>
              </a:rPr>
              <a:t>Thank You</a:t>
            </a:r>
            <a:endParaRPr lang="en-IN" sz="4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134870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459736" y="1554480"/>
            <a:ext cx="9732264" cy="3170099"/>
          </a:xfrm>
          <a:prstGeom prst="rect">
            <a:avLst/>
          </a:prstGeom>
          <a:noFill/>
        </p:spPr>
        <p:txBody>
          <a:bodyPr wrap="square" rtlCol="0">
            <a:spAutoFit/>
          </a:bodyPr>
          <a:lstStyle/>
          <a:p>
            <a:r>
              <a:rPr lang="en-US" sz="2000" b="1" dirty="0">
                <a:latin typeface="Times New Roman" panose="02020603050405020304" pitchFamily="18" charset="0"/>
                <a:cs typeface="Times New Roman" panose="02020603050405020304" pitchFamily="18" charset="0"/>
              </a:rPr>
              <a:t>This system provides following benefits</a:t>
            </a:r>
            <a:r>
              <a:rPr lang="en-US" sz="2000" b="1" dirty="0" smtClean="0">
                <a:latin typeface="Times New Roman" panose="02020603050405020304" pitchFamily="18" charset="0"/>
                <a:cs typeface="Times New Roman" panose="02020603050405020304" pitchFamily="18" charset="0"/>
              </a:rPr>
              <a:t>:</a:t>
            </a:r>
          </a:p>
          <a:p>
            <a:endParaRPr lang="en-IN" b="1" dirty="0">
              <a:latin typeface="Times New Roman" panose="02020603050405020304" pitchFamily="18" charset="0"/>
              <a:cs typeface="Times New Roman" panose="02020603050405020304" pitchFamily="18" charset="0"/>
            </a:endParaRPr>
          </a:p>
          <a:p>
            <a:pPr marL="285750" lvl="0" indent="-285750">
              <a:lnSpc>
                <a:spcPct val="150000"/>
              </a:lnSpc>
              <a:buFont typeface="Wingdings" panose="05000000000000000000" pitchFamily="2" charset="2"/>
              <a:buChar char="Ø"/>
            </a:pPr>
            <a:r>
              <a:rPr lang="en-US" dirty="0" smtClean="0">
                <a:latin typeface="Times New Roman" panose="02020603050405020304" pitchFamily="18" charset="0"/>
                <a:cs typeface="Times New Roman" panose="02020603050405020304" pitchFamily="18" charset="0"/>
              </a:rPr>
              <a:t>Vaccination </a:t>
            </a:r>
            <a:r>
              <a:rPr lang="en-US" dirty="0">
                <a:latin typeface="Times New Roman" panose="02020603050405020304" pitchFamily="18" charset="0"/>
                <a:cs typeface="Times New Roman" panose="02020603050405020304" pitchFamily="18" charset="0"/>
              </a:rPr>
              <a:t>records will be </a:t>
            </a:r>
            <a:r>
              <a:rPr lang="en-US" dirty="0" smtClean="0">
                <a:latin typeface="Times New Roman" panose="02020603050405020304" pitchFamily="18" charset="0"/>
                <a:cs typeface="Times New Roman" panose="02020603050405020304" pitchFamily="18" charset="0"/>
              </a:rPr>
              <a:t>digitized </a:t>
            </a:r>
            <a:r>
              <a:rPr lang="en-US" dirty="0">
                <a:latin typeface="Times New Roman" panose="02020603050405020304" pitchFamily="18" charset="0"/>
                <a:cs typeface="Times New Roman" panose="02020603050405020304" pitchFamily="18" charset="0"/>
              </a:rPr>
              <a:t>making a parent free from keeping </a:t>
            </a:r>
            <a:r>
              <a:rPr lang="en-US" dirty="0" smtClean="0">
                <a:latin typeface="Times New Roman" panose="02020603050405020304" pitchFamily="18" charset="0"/>
                <a:cs typeface="Times New Roman" panose="02020603050405020304" pitchFamily="18" charset="0"/>
              </a:rPr>
              <a:t>manual vaccination </a:t>
            </a:r>
            <a:r>
              <a:rPr lang="en-US" dirty="0">
                <a:latin typeface="Times New Roman" panose="02020603050405020304" pitchFamily="18" charset="0"/>
                <a:cs typeface="Times New Roman" panose="02020603050405020304" pitchFamily="18" charset="0"/>
              </a:rPr>
              <a:t>records </a:t>
            </a:r>
            <a:endParaRPr lang="en-US" dirty="0" smtClean="0">
              <a:latin typeface="Times New Roman" panose="02020603050405020304" pitchFamily="18" charset="0"/>
              <a:cs typeface="Times New Roman" panose="02020603050405020304" pitchFamily="18" charset="0"/>
            </a:endParaRPr>
          </a:p>
          <a:p>
            <a:pPr lvl="0">
              <a:lnSpc>
                <a:spcPct val="150000"/>
              </a:lnSpc>
            </a:pPr>
            <a:r>
              <a:rPr lang="en-US" dirty="0" smtClean="0">
                <a:latin typeface="Times New Roman" panose="02020603050405020304" pitchFamily="18" charset="0"/>
                <a:cs typeface="Times New Roman" panose="02020603050405020304" pitchFamily="18" charset="0"/>
              </a:rPr>
              <a:t>      of  the </a:t>
            </a:r>
            <a:r>
              <a:rPr lang="en-US" dirty="0">
                <a:latin typeface="Times New Roman" panose="02020603050405020304" pitchFamily="18" charset="0"/>
                <a:cs typeface="Times New Roman" panose="02020603050405020304" pitchFamily="18" charset="0"/>
              </a:rPr>
              <a:t>child.</a:t>
            </a:r>
            <a:endParaRPr lang="en-IN" dirty="0">
              <a:latin typeface="Times New Roman" panose="02020603050405020304" pitchFamily="18" charset="0"/>
              <a:cs typeface="Times New Roman" panose="02020603050405020304" pitchFamily="18" charset="0"/>
            </a:endParaRPr>
          </a:p>
          <a:p>
            <a:pPr marL="285750" lvl="0" indent="-285750">
              <a:lnSpc>
                <a:spcPct val="150000"/>
              </a:lnSpc>
              <a:buFont typeface="Wingdings" panose="05000000000000000000" pitchFamily="2" charset="2"/>
              <a:buChar char="Ø"/>
            </a:pPr>
            <a:r>
              <a:rPr lang="en-US" dirty="0" smtClean="0">
                <a:latin typeface="Times New Roman" panose="02020603050405020304" pitchFamily="18" charset="0"/>
                <a:cs typeface="Times New Roman" panose="02020603050405020304" pitchFamily="18" charset="0"/>
              </a:rPr>
              <a:t> By </a:t>
            </a:r>
            <a:r>
              <a:rPr lang="en-US" dirty="0">
                <a:latin typeface="Times New Roman" panose="02020603050405020304" pitchFamily="18" charset="0"/>
                <a:cs typeface="Times New Roman" panose="02020603050405020304" pitchFamily="18" charset="0"/>
              </a:rPr>
              <a:t>making this system online, staff requirement is reduced.</a:t>
            </a:r>
            <a:endParaRPr lang="en-IN" dirty="0">
              <a:latin typeface="Times New Roman" panose="02020603050405020304" pitchFamily="18" charset="0"/>
              <a:cs typeface="Times New Roman" panose="02020603050405020304" pitchFamily="18" charset="0"/>
            </a:endParaRPr>
          </a:p>
          <a:p>
            <a:pPr marL="285750" lvl="0" indent="-285750">
              <a:lnSpc>
                <a:spcPct val="150000"/>
              </a:lnSpc>
              <a:buFont typeface="Wingdings" panose="05000000000000000000" pitchFamily="2" charset="2"/>
              <a:buChar char="Ø"/>
            </a:pPr>
            <a:r>
              <a:rPr lang="en-US" dirty="0" smtClean="0">
                <a:latin typeface="Times New Roman" panose="02020603050405020304" pitchFamily="18" charset="0"/>
                <a:cs typeface="Times New Roman" panose="02020603050405020304" pitchFamily="18" charset="0"/>
              </a:rPr>
              <a:t> Can </a:t>
            </a:r>
            <a:r>
              <a:rPr lang="en-US" dirty="0">
                <a:latin typeface="Times New Roman" panose="02020603050405020304" pitchFamily="18" charset="0"/>
                <a:cs typeface="Times New Roman" panose="02020603050405020304" pitchFamily="18" charset="0"/>
              </a:rPr>
              <a:t>predict the demand of vaccines requirement easily as we have DOB of every registered child.</a:t>
            </a:r>
            <a:endParaRPr lang="en-IN" dirty="0">
              <a:latin typeface="Times New Roman" panose="02020603050405020304" pitchFamily="18" charset="0"/>
              <a:cs typeface="Times New Roman" panose="02020603050405020304" pitchFamily="18" charset="0"/>
            </a:endParaRPr>
          </a:p>
          <a:p>
            <a:pPr marL="285750" lvl="0" indent="-285750">
              <a:lnSpc>
                <a:spcPct val="150000"/>
              </a:lnSpc>
              <a:buFont typeface="Wingdings" panose="05000000000000000000" pitchFamily="2" charset="2"/>
              <a:buChar char="Ø"/>
            </a:pPr>
            <a:r>
              <a:rPr lang="en-US" dirty="0" smtClean="0">
                <a:latin typeface="Times New Roman" panose="02020603050405020304" pitchFamily="18" charset="0"/>
                <a:cs typeface="Times New Roman" panose="02020603050405020304" pitchFamily="18" charset="0"/>
              </a:rPr>
              <a:t> Vaccine </a:t>
            </a:r>
            <a:r>
              <a:rPr lang="en-US" dirty="0">
                <a:latin typeface="Times New Roman" panose="02020603050405020304" pitchFamily="18" charset="0"/>
                <a:cs typeface="Times New Roman" panose="02020603050405020304" pitchFamily="18" charset="0"/>
              </a:rPr>
              <a:t>wastage is minimize.</a:t>
            </a:r>
            <a:endParaRPr lang="en-IN" dirty="0">
              <a:latin typeface="Times New Roman" panose="02020603050405020304" pitchFamily="18" charset="0"/>
              <a:cs typeface="Times New Roman" panose="02020603050405020304" pitchFamily="18" charset="0"/>
            </a:endParaRPr>
          </a:p>
          <a:p>
            <a:pPr marL="285750" lvl="0" indent="-285750">
              <a:lnSpc>
                <a:spcPct val="150000"/>
              </a:lnSpc>
              <a:buFont typeface="Wingdings" panose="05000000000000000000" pitchFamily="2" charset="2"/>
              <a:buChar char="Ø"/>
            </a:pPr>
            <a:r>
              <a:rPr lang="en-US" dirty="0" smtClean="0">
                <a:latin typeface="Times New Roman" panose="02020603050405020304" pitchFamily="18" charset="0"/>
                <a:cs typeface="Times New Roman" panose="02020603050405020304" pitchFamily="18" charset="0"/>
              </a:rPr>
              <a:t> Parents </a:t>
            </a:r>
            <a:r>
              <a:rPr lang="en-US" dirty="0">
                <a:latin typeface="Times New Roman" panose="02020603050405020304" pitchFamily="18" charset="0"/>
                <a:cs typeface="Times New Roman" panose="02020603050405020304" pitchFamily="18" charset="0"/>
              </a:rPr>
              <a:t>can easily track the records of vaccines. </a:t>
            </a:r>
            <a:endParaRPr lang="en-IN" dirty="0">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63286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662278" y="277723"/>
            <a:ext cx="5245667" cy="584775"/>
          </a:xfrm>
          <a:prstGeom prst="rect">
            <a:avLst/>
          </a:prstGeom>
          <a:noFill/>
        </p:spPr>
        <p:txBody>
          <a:bodyPr wrap="none" rtlCol="0">
            <a:spAutoFit/>
          </a:bodyPr>
          <a:lstStyle/>
          <a:p>
            <a:r>
              <a:rPr lang="en-IN" sz="3200" b="1" dirty="0" smtClean="0">
                <a:latin typeface="Times New Roman" panose="02020603050405020304" pitchFamily="18" charset="0"/>
                <a:cs typeface="Times New Roman" panose="02020603050405020304" pitchFamily="18" charset="0"/>
              </a:rPr>
              <a:t>Tools And Technologies Used</a:t>
            </a:r>
            <a:endParaRPr lang="en-IN" sz="3200" b="1" dirty="0">
              <a:latin typeface="Times New Roman" panose="02020603050405020304" pitchFamily="18" charset="0"/>
              <a:cs typeface="Times New Roman" panose="02020603050405020304" pitchFamily="18" charset="0"/>
            </a:endParaRPr>
          </a:p>
        </p:txBody>
      </p:sp>
      <p:sp>
        <p:nvSpPr>
          <p:cNvPr id="5" name="TextBox 4"/>
          <p:cNvSpPr txBox="1"/>
          <p:nvPr/>
        </p:nvSpPr>
        <p:spPr>
          <a:xfrm>
            <a:off x="2502479" y="1711289"/>
            <a:ext cx="3352713" cy="3170099"/>
          </a:xfrm>
          <a:prstGeom prst="rect">
            <a:avLst/>
          </a:prstGeom>
          <a:noFill/>
        </p:spPr>
        <p:txBody>
          <a:bodyPr wrap="none" rtlCol="0">
            <a:spAutoFit/>
          </a:bodyPr>
          <a:lstStyle/>
          <a:p>
            <a:r>
              <a:rPr lang="en-IN" sz="2400" b="1" dirty="0" smtClean="0">
                <a:latin typeface="Times New Roman" panose="02020603050405020304" pitchFamily="18" charset="0"/>
                <a:cs typeface="Times New Roman" panose="02020603050405020304" pitchFamily="18" charset="0"/>
              </a:rPr>
              <a:t>Server Side:</a:t>
            </a:r>
          </a:p>
          <a:p>
            <a:endParaRPr lang="en-IN" dirty="0">
              <a:latin typeface="Times New Roman" panose="02020603050405020304" pitchFamily="18" charset="0"/>
              <a:cs typeface="Times New Roman" panose="02020603050405020304" pitchFamily="18" charset="0"/>
            </a:endParaRPr>
          </a:p>
          <a:p>
            <a:pPr marL="285750" indent="-285750">
              <a:buFontTx/>
              <a:buChar char="-"/>
            </a:pPr>
            <a:r>
              <a:rPr lang="en-IN" sz="2000" dirty="0" smtClean="0">
                <a:latin typeface="Times New Roman" panose="02020603050405020304" pitchFamily="18" charset="0"/>
                <a:cs typeface="Times New Roman" panose="02020603050405020304" pitchFamily="18" charset="0"/>
              </a:rPr>
              <a:t>Spring Tool Suite</a:t>
            </a:r>
          </a:p>
          <a:p>
            <a:pPr marL="285750" indent="-285750">
              <a:buFontTx/>
              <a:buChar char="-"/>
            </a:pPr>
            <a:r>
              <a:rPr lang="en-IN" sz="2000" dirty="0" smtClean="0">
                <a:latin typeface="Times New Roman" panose="02020603050405020304" pitchFamily="18" charset="0"/>
                <a:cs typeface="Times New Roman" panose="02020603050405020304" pitchFamily="18" charset="0"/>
              </a:rPr>
              <a:t>Java 11</a:t>
            </a:r>
          </a:p>
          <a:p>
            <a:pPr marL="285750" indent="-285750">
              <a:buFontTx/>
              <a:buChar char="-"/>
            </a:pPr>
            <a:r>
              <a:rPr lang="en-IN" sz="2000" dirty="0" smtClean="0">
                <a:latin typeface="Times New Roman" panose="02020603050405020304" pitchFamily="18" charset="0"/>
                <a:cs typeface="Times New Roman" panose="02020603050405020304" pitchFamily="18" charset="0"/>
              </a:rPr>
              <a:t>Spring Boot </a:t>
            </a:r>
          </a:p>
          <a:p>
            <a:pPr marL="285750" indent="-285750">
              <a:buFontTx/>
              <a:buChar char="-"/>
            </a:pPr>
            <a:r>
              <a:rPr lang="en-IN" sz="2000" dirty="0" smtClean="0">
                <a:latin typeface="Times New Roman" panose="02020603050405020304" pitchFamily="18" charset="0"/>
                <a:cs typeface="Times New Roman" panose="02020603050405020304" pitchFamily="18" charset="0"/>
              </a:rPr>
              <a:t>Spring Data JPA(Hibernate)</a:t>
            </a:r>
          </a:p>
          <a:p>
            <a:pPr marL="285750" indent="-285750">
              <a:buFontTx/>
              <a:buChar char="-"/>
            </a:pPr>
            <a:r>
              <a:rPr lang="en-IN" sz="2000" dirty="0" smtClean="0">
                <a:latin typeface="Times New Roman" panose="02020603050405020304" pitchFamily="18" charset="0"/>
                <a:cs typeface="Times New Roman" panose="02020603050405020304" pitchFamily="18" charset="0"/>
              </a:rPr>
              <a:t>MySQL database</a:t>
            </a:r>
          </a:p>
          <a:p>
            <a:pPr marL="285750" indent="-285750">
              <a:buFontTx/>
              <a:buChar char="-"/>
            </a:pPr>
            <a:r>
              <a:rPr lang="en-IN" sz="2000" dirty="0" smtClean="0">
                <a:latin typeface="Times New Roman" panose="02020603050405020304" pitchFamily="18" charset="0"/>
                <a:cs typeface="Times New Roman" panose="02020603050405020304" pitchFamily="18" charset="0"/>
              </a:rPr>
              <a:t>Maven</a:t>
            </a:r>
          </a:p>
          <a:p>
            <a:pPr marL="285750" indent="-285750">
              <a:buFontTx/>
              <a:buChar char="-"/>
            </a:pPr>
            <a:r>
              <a:rPr lang="en-IN" sz="2000" dirty="0" smtClean="0">
                <a:latin typeface="Times New Roman" panose="02020603050405020304" pitchFamily="18" charset="0"/>
                <a:cs typeface="Times New Roman" panose="02020603050405020304" pitchFamily="18" charset="0"/>
              </a:rPr>
              <a:t>Jason Web Token</a:t>
            </a:r>
          </a:p>
          <a:p>
            <a:pPr marL="285750" indent="-285750">
              <a:buFontTx/>
              <a:buChar char="-"/>
            </a:pPr>
            <a:r>
              <a:rPr lang="en-IN" sz="2000" dirty="0" smtClean="0">
                <a:latin typeface="Times New Roman" panose="02020603050405020304" pitchFamily="18" charset="0"/>
                <a:cs typeface="Times New Roman" panose="02020603050405020304" pitchFamily="18" charset="0"/>
              </a:rPr>
              <a:t>Postman client</a:t>
            </a:r>
            <a:endParaRPr lang="en-IN" sz="2000" dirty="0">
              <a:latin typeface="Times New Roman" panose="02020603050405020304" pitchFamily="18" charset="0"/>
              <a:cs typeface="Times New Roman" panose="02020603050405020304" pitchFamily="18" charset="0"/>
            </a:endParaRPr>
          </a:p>
        </p:txBody>
      </p:sp>
      <p:sp>
        <p:nvSpPr>
          <p:cNvPr id="6" name="TextBox 5"/>
          <p:cNvSpPr txBox="1"/>
          <p:nvPr/>
        </p:nvSpPr>
        <p:spPr>
          <a:xfrm>
            <a:off x="6943060" y="1711289"/>
            <a:ext cx="2976136" cy="2585323"/>
          </a:xfrm>
          <a:prstGeom prst="rect">
            <a:avLst/>
          </a:prstGeom>
          <a:noFill/>
        </p:spPr>
        <p:txBody>
          <a:bodyPr wrap="none" rtlCol="0">
            <a:spAutoFit/>
          </a:bodyPr>
          <a:lstStyle/>
          <a:p>
            <a:r>
              <a:rPr lang="en-IN" sz="2400" b="1" dirty="0" smtClean="0">
                <a:latin typeface="Times New Roman" panose="02020603050405020304" pitchFamily="18" charset="0"/>
                <a:cs typeface="Times New Roman" panose="02020603050405020304" pitchFamily="18" charset="0"/>
              </a:rPr>
              <a:t>Client side:</a:t>
            </a:r>
          </a:p>
          <a:p>
            <a:endParaRPr lang="en-IN" dirty="0">
              <a:latin typeface="Times New Roman" panose="02020603050405020304" pitchFamily="18" charset="0"/>
              <a:cs typeface="Times New Roman" panose="02020603050405020304" pitchFamily="18" charset="0"/>
            </a:endParaRPr>
          </a:p>
          <a:p>
            <a:r>
              <a:rPr lang="en-IN" dirty="0" smtClean="0">
                <a:latin typeface="Times New Roman" panose="02020603050405020304" pitchFamily="18" charset="0"/>
                <a:cs typeface="Times New Roman" panose="02020603050405020304" pitchFamily="18" charset="0"/>
              </a:rPr>
              <a:t>-    </a:t>
            </a:r>
            <a:r>
              <a:rPr lang="en-IN" sz="2000" dirty="0" smtClean="0">
                <a:latin typeface="Times New Roman" panose="02020603050405020304" pitchFamily="18" charset="0"/>
                <a:cs typeface="Times New Roman" panose="02020603050405020304" pitchFamily="18" charset="0"/>
              </a:rPr>
              <a:t>Visual Studio Code IDE</a:t>
            </a:r>
          </a:p>
          <a:p>
            <a:pPr marL="285750" indent="-285750">
              <a:buFontTx/>
              <a:buChar char="-"/>
            </a:pPr>
            <a:r>
              <a:rPr lang="en-IN" sz="2000" dirty="0" smtClean="0">
                <a:latin typeface="Times New Roman" panose="02020603050405020304" pitchFamily="18" charset="0"/>
                <a:cs typeface="Times New Roman" panose="02020603050405020304" pitchFamily="18" charset="0"/>
              </a:rPr>
              <a:t>React JS</a:t>
            </a:r>
          </a:p>
          <a:p>
            <a:pPr marL="285750" indent="-285750">
              <a:buFontTx/>
              <a:buChar char="-"/>
            </a:pPr>
            <a:r>
              <a:rPr lang="en-IN" sz="2000" dirty="0" smtClean="0">
                <a:latin typeface="Times New Roman" panose="02020603050405020304" pitchFamily="18" charset="0"/>
                <a:cs typeface="Times New Roman" panose="02020603050405020304" pitchFamily="18" charset="0"/>
              </a:rPr>
              <a:t>React Hooks</a:t>
            </a:r>
          </a:p>
          <a:p>
            <a:pPr marL="285750" indent="-285750">
              <a:buFontTx/>
              <a:buChar char="-"/>
            </a:pPr>
            <a:r>
              <a:rPr lang="en-IN" sz="2000" dirty="0" smtClean="0">
                <a:latin typeface="Times New Roman" panose="02020603050405020304" pitchFamily="18" charset="0"/>
                <a:cs typeface="Times New Roman" panose="02020603050405020304" pitchFamily="18" charset="0"/>
              </a:rPr>
              <a:t>Bootstrap 5</a:t>
            </a:r>
          </a:p>
          <a:p>
            <a:pPr marL="285750" indent="-285750">
              <a:buFontTx/>
              <a:buChar char="-"/>
            </a:pPr>
            <a:r>
              <a:rPr lang="en-IN" sz="2000" dirty="0" smtClean="0">
                <a:latin typeface="Times New Roman" panose="02020603050405020304" pitchFamily="18" charset="0"/>
                <a:cs typeface="Times New Roman" panose="02020603050405020304" pitchFamily="18" charset="0"/>
              </a:rPr>
              <a:t>Axios Http library</a:t>
            </a:r>
          </a:p>
          <a:p>
            <a:pPr marL="285750" indent="-285750">
              <a:buFontTx/>
              <a:buChar char="-"/>
            </a:pPr>
            <a:endParaRPr lang="en-IN" sz="2000" dirty="0"/>
          </a:p>
        </p:txBody>
      </p:sp>
    </p:spTree>
    <p:extLst>
      <p:ext uri="{BB962C8B-B14F-4D97-AF65-F5344CB8AC3E}">
        <p14:creationId xmlns:p14="http://schemas.microsoft.com/office/powerpoint/2010/main" val="35752395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673875" y="1272716"/>
            <a:ext cx="6081824" cy="4185761"/>
          </a:xfrm>
          <a:prstGeom prst="rect">
            <a:avLst/>
          </a:prstGeom>
          <a:noFill/>
        </p:spPr>
        <p:txBody>
          <a:bodyPr wrap="square" rtlCol="0">
            <a:spAutoFit/>
          </a:bodyPr>
          <a:lstStyle/>
          <a:p>
            <a:r>
              <a:rPr lang="en-IN" sz="5400" b="1" dirty="0" smtClean="0">
                <a:latin typeface="Times New Roman" panose="02020603050405020304" pitchFamily="18" charset="0"/>
                <a:cs typeface="Times New Roman" panose="02020603050405020304" pitchFamily="18" charset="0"/>
              </a:rPr>
              <a:t>Modules</a:t>
            </a:r>
          </a:p>
          <a:p>
            <a:endParaRPr lang="en-IN" sz="3200" b="1" dirty="0" smtClean="0">
              <a:latin typeface="Times New Roman" panose="02020603050405020304" pitchFamily="18" charset="0"/>
              <a:cs typeface="Times New Roman" panose="02020603050405020304" pitchFamily="18" charset="0"/>
            </a:endParaRPr>
          </a:p>
          <a:p>
            <a:pPr marL="285750" indent="-285750">
              <a:lnSpc>
                <a:spcPct val="150000"/>
              </a:lnSpc>
              <a:buFont typeface="Wingdings" panose="05000000000000000000" pitchFamily="2" charset="2"/>
              <a:buChar char="§"/>
            </a:pPr>
            <a:r>
              <a:rPr lang="en-IN" sz="3200" b="1" dirty="0" smtClean="0">
                <a:solidFill>
                  <a:srgbClr val="7030A0"/>
                </a:solidFill>
                <a:latin typeface="Times New Roman" panose="02020603050405020304" pitchFamily="18" charset="0"/>
                <a:cs typeface="Times New Roman" panose="02020603050405020304" pitchFamily="18" charset="0"/>
              </a:rPr>
              <a:t>Admin</a:t>
            </a:r>
          </a:p>
          <a:p>
            <a:pPr marL="285750" indent="-285750">
              <a:lnSpc>
                <a:spcPct val="150000"/>
              </a:lnSpc>
              <a:buFont typeface="Wingdings" panose="05000000000000000000" pitchFamily="2" charset="2"/>
              <a:buChar char="§"/>
            </a:pPr>
            <a:r>
              <a:rPr lang="en-IN" sz="3200" b="1" dirty="0" smtClean="0">
                <a:solidFill>
                  <a:srgbClr val="7030A0"/>
                </a:solidFill>
                <a:latin typeface="Times New Roman" panose="02020603050405020304" pitchFamily="18" charset="0"/>
                <a:cs typeface="Times New Roman" panose="02020603050405020304" pitchFamily="18" charset="0"/>
              </a:rPr>
              <a:t>Hospital</a:t>
            </a:r>
          </a:p>
          <a:p>
            <a:pPr marL="285750" indent="-285750">
              <a:lnSpc>
                <a:spcPct val="150000"/>
              </a:lnSpc>
              <a:buFont typeface="Wingdings" panose="05000000000000000000" pitchFamily="2" charset="2"/>
              <a:buChar char="§"/>
            </a:pPr>
            <a:r>
              <a:rPr lang="en-IN" sz="3200" b="1" dirty="0" smtClean="0">
                <a:solidFill>
                  <a:srgbClr val="7030A0"/>
                </a:solidFill>
                <a:latin typeface="Times New Roman" panose="02020603050405020304" pitchFamily="18" charset="0"/>
                <a:cs typeface="Times New Roman" panose="02020603050405020304" pitchFamily="18" charset="0"/>
              </a:rPr>
              <a:t>User</a:t>
            </a:r>
          </a:p>
          <a:p>
            <a:endParaRPr lang="en-IN" dirty="0"/>
          </a:p>
          <a:p>
            <a:endParaRPr lang="en-IN" dirty="0"/>
          </a:p>
        </p:txBody>
      </p:sp>
    </p:spTree>
    <p:extLst>
      <p:ext uri="{BB962C8B-B14F-4D97-AF65-F5344CB8AC3E}">
        <p14:creationId xmlns:p14="http://schemas.microsoft.com/office/powerpoint/2010/main" val="23837238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5660136" y="3869563"/>
            <a:ext cx="1938528" cy="804672"/>
          </a:xfrm>
          <a:prstGeom prst="rect">
            <a:avLst/>
          </a:prstGeom>
          <a:solidFill>
            <a:schemeClr val="accent2">
              <a:lumMod val="40000"/>
              <a:lumOff val="60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IN" dirty="0" smtClean="0">
                <a:ln w="0"/>
                <a:solidFill>
                  <a:schemeClr val="tx1"/>
                </a:solidFill>
                <a:effectLst>
                  <a:outerShdw blurRad="38100" dist="19050" dir="2700000" algn="tl" rotWithShape="0">
                    <a:schemeClr val="dk1">
                      <a:alpha val="40000"/>
                    </a:schemeClr>
                  </a:outerShdw>
                </a:effectLst>
              </a:rPr>
              <a:t>Admin</a:t>
            </a:r>
            <a:endParaRPr lang="en-IN" dirty="0">
              <a:ln w="0"/>
              <a:solidFill>
                <a:schemeClr val="tx1"/>
              </a:solidFill>
              <a:effectLst>
                <a:outerShdw blurRad="38100" dist="19050" dir="2700000" algn="tl" rotWithShape="0">
                  <a:schemeClr val="dk1">
                    <a:alpha val="40000"/>
                  </a:schemeClr>
                </a:outerShdw>
              </a:effectLst>
            </a:endParaRPr>
          </a:p>
        </p:txBody>
      </p:sp>
      <p:sp>
        <p:nvSpPr>
          <p:cNvPr id="20" name="Rectangle 19"/>
          <p:cNvSpPr/>
          <p:nvPr/>
        </p:nvSpPr>
        <p:spPr>
          <a:xfrm>
            <a:off x="10143744" y="5772912"/>
            <a:ext cx="1938528" cy="804672"/>
          </a:xfrm>
          <a:prstGeom prst="rect">
            <a:avLst/>
          </a:prstGeom>
          <a:solidFill>
            <a:schemeClr val="accent2">
              <a:lumMod val="40000"/>
              <a:lumOff val="60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IN" dirty="0" smtClean="0">
                <a:ln w="0"/>
                <a:solidFill>
                  <a:schemeClr val="tx1"/>
                </a:solidFill>
                <a:effectLst>
                  <a:outerShdw blurRad="38100" dist="19050" dir="2700000" algn="tl" rotWithShape="0">
                    <a:schemeClr val="dk1">
                      <a:alpha val="40000"/>
                    </a:schemeClr>
                  </a:outerShdw>
                </a:effectLst>
              </a:rPr>
              <a:t>Booking Details</a:t>
            </a:r>
            <a:endParaRPr lang="en-IN" dirty="0">
              <a:ln w="0"/>
              <a:solidFill>
                <a:schemeClr val="tx1"/>
              </a:solidFill>
              <a:effectLst>
                <a:outerShdw blurRad="38100" dist="19050" dir="2700000" algn="tl" rotWithShape="0">
                  <a:schemeClr val="dk1">
                    <a:alpha val="40000"/>
                  </a:schemeClr>
                </a:outerShdw>
              </a:effectLst>
            </a:endParaRPr>
          </a:p>
        </p:txBody>
      </p:sp>
      <p:sp>
        <p:nvSpPr>
          <p:cNvPr id="21" name="Rectangle 20"/>
          <p:cNvSpPr/>
          <p:nvPr/>
        </p:nvSpPr>
        <p:spPr>
          <a:xfrm>
            <a:off x="8019288" y="5772912"/>
            <a:ext cx="1938528" cy="804672"/>
          </a:xfrm>
          <a:prstGeom prst="rect">
            <a:avLst/>
          </a:prstGeom>
          <a:solidFill>
            <a:schemeClr val="accent2">
              <a:lumMod val="40000"/>
              <a:lumOff val="60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IN" dirty="0" smtClean="0">
                <a:ln w="0"/>
                <a:solidFill>
                  <a:schemeClr val="tx1"/>
                </a:solidFill>
                <a:effectLst>
                  <a:outerShdw blurRad="38100" dist="19050" dir="2700000" algn="tl" rotWithShape="0">
                    <a:schemeClr val="dk1">
                      <a:alpha val="40000"/>
                    </a:schemeClr>
                  </a:outerShdw>
                </a:effectLst>
              </a:rPr>
              <a:t>Beneficiary</a:t>
            </a:r>
            <a:endParaRPr lang="en-IN" dirty="0">
              <a:ln w="0"/>
              <a:solidFill>
                <a:schemeClr val="tx1"/>
              </a:solidFill>
              <a:effectLst>
                <a:outerShdw blurRad="38100" dist="19050" dir="2700000" algn="tl" rotWithShape="0">
                  <a:schemeClr val="dk1">
                    <a:alpha val="40000"/>
                  </a:schemeClr>
                </a:outerShdw>
              </a:effectLst>
            </a:endParaRPr>
          </a:p>
        </p:txBody>
      </p:sp>
      <p:sp>
        <p:nvSpPr>
          <p:cNvPr id="22" name="Rectangle 21"/>
          <p:cNvSpPr/>
          <p:nvPr/>
        </p:nvSpPr>
        <p:spPr>
          <a:xfrm>
            <a:off x="5797296" y="5772912"/>
            <a:ext cx="1938528" cy="804672"/>
          </a:xfrm>
          <a:prstGeom prst="rect">
            <a:avLst/>
          </a:prstGeom>
          <a:solidFill>
            <a:schemeClr val="accent2">
              <a:lumMod val="40000"/>
              <a:lumOff val="60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IN" dirty="0" smtClean="0">
                <a:ln w="0"/>
                <a:solidFill>
                  <a:schemeClr val="tx1"/>
                </a:solidFill>
                <a:effectLst>
                  <a:outerShdw blurRad="38100" dist="19050" dir="2700000" algn="tl" rotWithShape="0">
                    <a:schemeClr val="dk1">
                      <a:alpha val="40000"/>
                    </a:schemeClr>
                  </a:outerShdw>
                </a:effectLst>
              </a:rPr>
              <a:t>Vaccine</a:t>
            </a:r>
            <a:endParaRPr lang="en-IN" dirty="0">
              <a:ln w="0"/>
              <a:solidFill>
                <a:schemeClr val="tx1"/>
              </a:solidFill>
              <a:effectLst>
                <a:outerShdw blurRad="38100" dist="19050" dir="2700000" algn="tl" rotWithShape="0">
                  <a:schemeClr val="dk1">
                    <a:alpha val="40000"/>
                  </a:schemeClr>
                </a:outerShdw>
              </a:effectLst>
            </a:endParaRPr>
          </a:p>
        </p:txBody>
      </p:sp>
      <p:sp>
        <p:nvSpPr>
          <p:cNvPr id="23" name="Rectangle 22"/>
          <p:cNvSpPr/>
          <p:nvPr/>
        </p:nvSpPr>
        <p:spPr>
          <a:xfrm>
            <a:off x="3563112" y="5772912"/>
            <a:ext cx="1938528" cy="804672"/>
          </a:xfrm>
          <a:prstGeom prst="rect">
            <a:avLst/>
          </a:prstGeom>
          <a:solidFill>
            <a:schemeClr val="accent2">
              <a:lumMod val="40000"/>
              <a:lumOff val="60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IN" dirty="0" smtClean="0">
                <a:ln w="0"/>
                <a:solidFill>
                  <a:schemeClr val="tx1"/>
                </a:solidFill>
                <a:effectLst>
                  <a:outerShdw blurRad="38100" dist="19050" dir="2700000" algn="tl" rotWithShape="0">
                    <a:schemeClr val="dk1">
                      <a:alpha val="40000"/>
                    </a:schemeClr>
                  </a:outerShdw>
                </a:effectLst>
              </a:rPr>
              <a:t> Doctor</a:t>
            </a:r>
            <a:endParaRPr lang="en-IN" dirty="0">
              <a:ln w="0"/>
              <a:solidFill>
                <a:schemeClr val="tx1"/>
              </a:solidFill>
              <a:effectLst>
                <a:outerShdw blurRad="38100" dist="19050" dir="2700000" algn="tl" rotWithShape="0">
                  <a:schemeClr val="dk1">
                    <a:alpha val="40000"/>
                  </a:schemeClr>
                </a:outerShdw>
              </a:effectLst>
            </a:endParaRPr>
          </a:p>
        </p:txBody>
      </p:sp>
      <p:sp>
        <p:nvSpPr>
          <p:cNvPr id="24" name="Rectangle 23"/>
          <p:cNvSpPr/>
          <p:nvPr/>
        </p:nvSpPr>
        <p:spPr>
          <a:xfrm>
            <a:off x="1328928" y="5772912"/>
            <a:ext cx="1938528" cy="804672"/>
          </a:xfrm>
          <a:prstGeom prst="rect">
            <a:avLst/>
          </a:prstGeom>
          <a:solidFill>
            <a:schemeClr val="accent2">
              <a:lumMod val="40000"/>
              <a:lumOff val="60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IN" dirty="0" smtClean="0">
                <a:ln w="0"/>
                <a:solidFill>
                  <a:schemeClr val="tx1"/>
                </a:solidFill>
                <a:effectLst>
                  <a:outerShdw blurRad="38100" dist="19050" dir="2700000" algn="tl" rotWithShape="0">
                    <a:schemeClr val="dk1">
                      <a:alpha val="40000"/>
                    </a:schemeClr>
                  </a:outerShdw>
                </a:effectLst>
              </a:rPr>
              <a:t> Hospital</a:t>
            </a:r>
            <a:endParaRPr lang="en-IN" dirty="0">
              <a:ln w="0"/>
              <a:solidFill>
                <a:schemeClr val="tx1"/>
              </a:solidFill>
              <a:effectLst>
                <a:outerShdw blurRad="38100" dist="19050" dir="2700000" algn="tl" rotWithShape="0">
                  <a:schemeClr val="dk1">
                    <a:alpha val="40000"/>
                  </a:schemeClr>
                </a:outerShdw>
              </a:effectLst>
            </a:endParaRPr>
          </a:p>
        </p:txBody>
      </p:sp>
      <p:cxnSp>
        <p:nvCxnSpPr>
          <p:cNvPr id="33" name="Elbow Connector 32"/>
          <p:cNvCxnSpPr>
            <a:stCxn id="24" idx="0"/>
            <a:endCxn id="20" idx="0"/>
          </p:cNvCxnSpPr>
          <p:nvPr/>
        </p:nvCxnSpPr>
        <p:spPr>
          <a:xfrm rot="5400000" flipH="1" flipV="1">
            <a:off x="6705600" y="1365504"/>
            <a:ext cx="12700" cy="8814816"/>
          </a:xfrm>
          <a:prstGeom prst="bentConnector3">
            <a:avLst>
              <a:gd name="adj1" fmla="val 3600000"/>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a:stCxn id="18" idx="2"/>
          </p:cNvCxnSpPr>
          <p:nvPr/>
        </p:nvCxnSpPr>
        <p:spPr>
          <a:xfrm>
            <a:off x="6629400" y="4674235"/>
            <a:ext cx="0" cy="649224"/>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Straight Connector 37"/>
          <p:cNvCxnSpPr>
            <a:endCxn id="23" idx="0"/>
          </p:cNvCxnSpPr>
          <p:nvPr/>
        </p:nvCxnSpPr>
        <p:spPr>
          <a:xfrm>
            <a:off x="4532376" y="5330952"/>
            <a:ext cx="0" cy="441960"/>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Straight Connector 39"/>
          <p:cNvCxnSpPr>
            <a:endCxn id="22" idx="0"/>
          </p:cNvCxnSpPr>
          <p:nvPr/>
        </p:nvCxnSpPr>
        <p:spPr>
          <a:xfrm>
            <a:off x="6766560" y="5330952"/>
            <a:ext cx="0" cy="441960"/>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Straight Connector 41"/>
          <p:cNvCxnSpPr>
            <a:endCxn id="21" idx="0"/>
          </p:cNvCxnSpPr>
          <p:nvPr/>
        </p:nvCxnSpPr>
        <p:spPr>
          <a:xfrm>
            <a:off x="8988552" y="5330952"/>
            <a:ext cx="0" cy="441960"/>
          </a:xfrm>
          <a:prstGeom prst="line">
            <a:avLst/>
          </a:prstGeom>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2436876" y="746909"/>
            <a:ext cx="8659368" cy="2616101"/>
          </a:xfrm>
          <a:prstGeom prst="rect">
            <a:avLst/>
          </a:prstGeom>
          <a:noFill/>
        </p:spPr>
        <p:txBody>
          <a:bodyPr wrap="square" rtlCol="0">
            <a:spAutoFit/>
          </a:bodyPr>
          <a:lstStyle/>
          <a:p>
            <a:pPr algn="ctr"/>
            <a:r>
              <a:rPr lang="en-IN" sz="2800" b="1" dirty="0" smtClean="0">
                <a:latin typeface="Times New Roman" panose="02020603050405020304" pitchFamily="18" charset="0"/>
                <a:cs typeface="Times New Roman" panose="02020603050405020304" pitchFamily="18" charset="0"/>
              </a:rPr>
              <a:t>Admin</a:t>
            </a:r>
          </a:p>
          <a:p>
            <a:endParaRPr lang="en-IN" sz="2800" b="1" dirty="0" smtClean="0">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After successful login admin is able to view Admin Dashboard, where Admin can find </a:t>
            </a:r>
            <a:r>
              <a:rPr lang="en-US" dirty="0" smtClean="0">
                <a:latin typeface="Times New Roman" panose="02020603050405020304" pitchFamily="18" charset="0"/>
                <a:cs typeface="Times New Roman" panose="02020603050405020304" pitchFamily="18" charset="0"/>
              </a:rPr>
              <a:t>functionality like Hospital </a:t>
            </a:r>
            <a:r>
              <a:rPr lang="en-US" dirty="0">
                <a:latin typeface="Times New Roman" panose="02020603050405020304" pitchFamily="18" charset="0"/>
                <a:cs typeface="Times New Roman" panose="02020603050405020304" pitchFamily="18" charset="0"/>
              </a:rPr>
              <a:t>in which Admin can register </a:t>
            </a:r>
            <a:r>
              <a:rPr lang="en-US" dirty="0" smtClean="0">
                <a:latin typeface="Times New Roman" panose="02020603050405020304" pitchFamily="18" charset="0"/>
                <a:cs typeface="Times New Roman" panose="02020603050405020304" pitchFamily="18" charset="0"/>
              </a:rPr>
              <a:t>a new hospital, </a:t>
            </a:r>
            <a:r>
              <a:rPr lang="en-US" dirty="0">
                <a:latin typeface="Times New Roman" panose="02020603050405020304" pitchFamily="18" charset="0"/>
                <a:cs typeface="Times New Roman" panose="02020603050405020304" pitchFamily="18" charset="0"/>
              </a:rPr>
              <a:t>edit hospital details and delete hospital</a:t>
            </a:r>
            <a:r>
              <a:rPr lang="en-US" dirty="0" smtClean="0">
                <a:latin typeface="Times New Roman" panose="02020603050405020304" pitchFamily="18" charset="0"/>
                <a:cs typeface="Times New Roman" panose="02020603050405020304" pitchFamily="18" charset="0"/>
              </a:rPr>
              <a:t>. Similarly </a:t>
            </a:r>
            <a:r>
              <a:rPr lang="en-US" dirty="0">
                <a:latin typeface="Times New Roman" panose="02020603050405020304" pitchFamily="18" charset="0"/>
                <a:cs typeface="Times New Roman" panose="02020603050405020304" pitchFamily="18" charset="0"/>
              </a:rPr>
              <a:t>admin can add</a:t>
            </a:r>
            <a:r>
              <a:rPr lang="en-US" dirty="0" smtClean="0">
                <a:latin typeface="Times New Roman" panose="02020603050405020304" pitchFamily="18" charset="0"/>
                <a:cs typeface="Times New Roman" panose="02020603050405020304" pitchFamily="18" charset="0"/>
              </a:rPr>
              <a:t>, update </a:t>
            </a:r>
            <a:r>
              <a:rPr lang="en-US" dirty="0">
                <a:latin typeface="Times New Roman" panose="02020603050405020304" pitchFamily="18" charset="0"/>
                <a:cs typeface="Times New Roman" panose="02020603050405020304" pitchFamily="18" charset="0"/>
              </a:rPr>
              <a:t>and delete Doctor and Vaccine</a:t>
            </a:r>
            <a:r>
              <a:rPr lang="en-US" dirty="0" smtClean="0">
                <a:latin typeface="Times New Roman" panose="02020603050405020304" pitchFamily="18" charset="0"/>
                <a:cs typeface="Times New Roman" panose="02020603050405020304" pitchFamily="18" charset="0"/>
              </a:rPr>
              <a:t>. Admin </a:t>
            </a:r>
            <a:r>
              <a:rPr lang="en-US" dirty="0">
                <a:latin typeface="Times New Roman" panose="02020603050405020304" pitchFamily="18" charset="0"/>
                <a:cs typeface="Times New Roman" panose="02020603050405020304" pitchFamily="18" charset="0"/>
              </a:rPr>
              <a:t>can see </a:t>
            </a:r>
            <a:r>
              <a:rPr lang="en-US" dirty="0" smtClean="0">
                <a:latin typeface="Times New Roman" panose="02020603050405020304" pitchFamily="18" charset="0"/>
                <a:cs typeface="Times New Roman" panose="02020603050405020304" pitchFamily="18" charset="0"/>
              </a:rPr>
              <a:t>beneficiary </a:t>
            </a:r>
            <a:r>
              <a:rPr lang="en-US" dirty="0">
                <a:latin typeface="Times New Roman" panose="02020603050405020304" pitchFamily="18" charset="0"/>
                <a:cs typeface="Times New Roman" panose="02020603050405020304" pitchFamily="18" charset="0"/>
              </a:rPr>
              <a:t>and booking details and admin can delete </a:t>
            </a:r>
            <a:r>
              <a:rPr lang="en-US" dirty="0" smtClean="0">
                <a:latin typeface="Times New Roman" panose="02020603050405020304" pitchFamily="18" charset="0"/>
                <a:cs typeface="Times New Roman" panose="02020603050405020304" pitchFamily="18" charset="0"/>
              </a:rPr>
              <a:t>beneficiary </a:t>
            </a:r>
            <a:r>
              <a:rPr lang="en-US" dirty="0">
                <a:latin typeface="Times New Roman" panose="02020603050405020304" pitchFamily="18" charset="0"/>
                <a:cs typeface="Times New Roman" panose="02020603050405020304" pitchFamily="18" charset="0"/>
              </a:rPr>
              <a:t>and booking </a:t>
            </a:r>
            <a:r>
              <a:rPr lang="en-US" dirty="0" smtClean="0">
                <a:latin typeface="Times New Roman" panose="02020603050405020304" pitchFamily="18" charset="0"/>
                <a:cs typeface="Times New Roman" panose="02020603050405020304" pitchFamily="18" charset="0"/>
              </a:rPr>
              <a:t>also.</a:t>
            </a:r>
            <a:endParaRPr lang="en-IN" dirty="0" smtClean="0">
              <a:latin typeface="Times New Roman" panose="02020603050405020304" pitchFamily="18" charset="0"/>
              <a:cs typeface="Times New Roman" panose="02020603050405020304" pitchFamily="18" charset="0"/>
            </a:endParaRPr>
          </a:p>
          <a:p>
            <a:pPr algn="just"/>
            <a:endParaRPr lang="en-IN" dirty="0">
              <a:latin typeface="Times New Roman" panose="02020603050405020304" pitchFamily="18" charset="0"/>
              <a:cs typeface="Times New Roman" panose="02020603050405020304" pitchFamily="18" charset="0"/>
            </a:endParaRPr>
          </a:p>
          <a:p>
            <a:pPr algn="just"/>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179179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660136" y="3869563"/>
            <a:ext cx="1938528" cy="804672"/>
          </a:xfrm>
          <a:prstGeom prst="rect">
            <a:avLst/>
          </a:prstGeom>
          <a:solidFill>
            <a:schemeClr val="accent2">
              <a:lumMod val="40000"/>
              <a:lumOff val="60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IN" dirty="0" smtClean="0">
                <a:ln w="0"/>
                <a:solidFill>
                  <a:schemeClr val="tx1"/>
                </a:solidFill>
                <a:effectLst>
                  <a:outerShdw blurRad="38100" dist="19050" dir="2700000" algn="tl" rotWithShape="0">
                    <a:schemeClr val="dk1">
                      <a:alpha val="40000"/>
                    </a:schemeClr>
                  </a:outerShdw>
                </a:effectLst>
              </a:rPr>
              <a:t>Hospital</a:t>
            </a:r>
            <a:endParaRPr lang="en-IN" dirty="0">
              <a:ln w="0"/>
              <a:solidFill>
                <a:schemeClr val="tx1"/>
              </a:solidFill>
              <a:effectLst>
                <a:outerShdw blurRad="38100" dist="19050" dir="2700000" algn="tl" rotWithShape="0">
                  <a:schemeClr val="dk1">
                    <a:alpha val="40000"/>
                  </a:schemeClr>
                </a:outerShdw>
              </a:effectLst>
            </a:endParaRPr>
          </a:p>
        </p:txBody>
      </p:sp>
      <p:sp>
        <p:nvSpPr>
          <p:cNvPr id="7" name="Rectangle 6"/>
          <p:cNvSpPr/>
          <p:nvPr/>
        </p:nvSpPr>
        <p:spPr>
          <a:xfrm>
            <a:off x="9781287" y="5766562"/>
            <a:ext cx="1938528" cy="804672"/>
          </a:xfrm>
          <a:prstGeom prst="rect">
            <a:avLst/>
          </a:prstGeom>
          <a:solidFill>
            <a:schemeClr val="accent2">
              <a:lumMod val="40000"/>
              <a:lumOff val="60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IN" dirty="0" smtClean="0">
                <a:ln w="0"/>
                <a:solidFill>
                  <a:schemeClr val="tx1"/>
                </a:solidFill>
                <a:effectLst>
                  <a:outerShdw blurRad="38100" dist="19050" dir="2700000" algn="tl" rotWithShape="0">
                    <a:schemeClr val="dk1">
                      <a:alpha val="40000"/>
                    </a:schemeClr>
                  </a:outerShdw>
                </a:effectLst>
              </a:rPr>
              <a:t>Booking Details</a:t>
            </a:r>
            <a:endParaRPr lang="en-IN" dirty="0">
              <a:ln w="0"/>
              <a:solidFill>
                <a:schemeClr val="tx1"/>
              </a:solidFill>
              <a:effectLst>
                <a:outerShdw blurRad="38100" dist="19050" dir="2700000" algn="tl" rotWithShape="0">
                  <a:schemeClr val="dk1">
                    <a:alpha val="40000"/>
                  </a:schemeClr>
                </a:outerShdw>
              </a:effectLst>
            </a:endParaRPr>
          </a:p>
        </p:txBody>
      </p:sp>
      <p:sp>
        <p:nvSpPr>
          <p:cNvPr id="8" name="Rectangle 7"/>
          <p:cNvSpPr/>
          <p:nvPr/>
        </p:nvSpPr>
        <p:spPr>
          <a:xfrm>
            <a:off x="5742686" y="5779263"/>
            <a:ext cx="1938528" cy="804672"/>
          </a:xfrm>
          <a:prstGeom prst="rect">
            <a:avLst/>
          </a:prstGeom>
          <a:solidFill>
            <a:schemeClr val="accent2">
              <a:lumMod val="40000"/>
              <a:lumOff val="60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IN" dirty="0" smtClean="0">
                <a:ln w="0"/>
                <a:solidFill>
                  <a:schemeClr val="tx1"/>
                </a:solidFill>
                <a:effectLst>
                  <a:outerShdw blurRad="38100" dist="19050" dir="2700000" algn="tl" rotWithShape="0">
                    <a:schemeClr val="dk1">
                      <a:alpha val="40000"/>
                    </a:schemeClr>
                  </a:outerShdw>
                </a:effectLst>
              </a:rPr>
              <a:t>View Vaccine</a:t>
            </a:r>
            <a:endParaRPr lang="en-IN" dirty="0">
              <a:ln w="0"/>
              <a:solidFill>
                <a:schemeClr val="tx1"/>
              </a:solidFill>
              <a:effectLst>
                <a:outerShdw blurRad="38100" dist="19050" dir="2700000" algn="tl" rotWithShape="0">
                  <a:schemeClr val="dk1">
                    <a:alpha val="40000"/>
                  </a:schemeClr>
                </a:outerShdw>
              </a:effectLst>
            </a:endParaRPr>
          </a:p>
        </p:txBody>
      </p:sp>
      <p:sp>
        <p:nvSpPr>
          <p:cNvPr id="9" name="Rectangle 8"/>
          <p:cNvSpPr/>
          <p:nvPr/>
        </p:nvSpPr>
        <p:spPr>
          <a:xfrm>
            <a:off x="1731264" y="5779263"/>
            <a:ext cx="1938528" cy="804672"/>
          </a:xfrm>
          <a:prstGeom prst="rect">
            <a:avLst/>
          </a:prstGeom>
          <a:solidFill>
            <a:schemeClr val="accent2">
              <a:lumMod val="40000"/>
              <a:lumOff val="60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IN" dirty="0" smtClean="0">
                <a:ln w="0"/>
                <a:solidFill>
                  <a:schemeClr val="tx1"/>
                </a:solidFill>
                <a:effectLst>
                  <a:outerShdw blurRad="38100" dist="19050" dir="2700000" algn="tl" rotWithShape="0">
                    <a:schemeClr val="dk1">
                      <a:alpha val="40000"/>
                    </a:schemeClr>
                  </a:outerShdw>
                </a:effectLst>
              </a:rPr>
              <a:t>View Doctors</a:t>
            </a:r>
            <a:endParaRPr lang="en-IN" dirty="0">
              <a:ln w="0"/>
              <a:solidFill>
                <a:schemeClr val="tx1"/>
              </a:solidFill>
              <a:effectLst>
                <a:outerShdw blurRad="38100" dist="19050" dir="2700000" algn="tl" rotWithShape="0">
                  <a:schemeClr val="dk1">
                    <a:alpha val="40000"/>
                  </a:schemeClr>
                </a:outerShdw>
              </a:effectLst>
            </a:endParaRPr>
          </a:p>
        </p:txBody>
      </p:sp>
      <p:cxnSp>
        <p:nvCxnSpPr>
          <p:cNvPr id="10" name="Elbow Connector 9"/>
          <p:cNvCxnSpPr/>
          <p:nvPr/>
        </p:nvCxnSpPr>
        <p:spPr>
          <a:xfrm rot="5400000" flipH="1" flipV="1">
            <a:off x="6705600" y="1365504"/>
            <a:ext cx="12700" cy="8814816"/>
          </a:xfrm>
          <a:prstGeom prst="bentConnector3">
            <a:avLst>
              <a:gd name="adj1" fmla="val 3600000"/>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6629400" y="4674235"/>
            <a:ext cx="0" cy="649224"/>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6629400" y="5330952"/>
            <a:ext cx="0" cy="441960"/>
          </a:xfrm>
          <a:prstGeom prst="line">
            <a:avLst/>
          </a:prstGeom>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2935224" y="869021"/>
            <a:ext cx="8074152" cy="1631216"/>
          </a:xfrm>
          <a:prstGeom prst="rect">
            <a:avLst/>
          </a:prstGeom>
          <a:noFill/>
        </p:spPr>
        <p:txBody>
          <a:bodyPr wrap="square" rtlCol="0">
            <a:spAutoFit/>
          </a:bodyPr>
          <a:lstStyle/>
          <a:p>
            <a:pPr algn="ctr"/>
            <a:r>
              <a:rPr lang="en-US" sz="2800" b="1" dirty="0" smtClean="0">
                <a:latin typeface="Times New Roman" panose="02020603050405020304" pitchFamily="18" charset="0"/>
                <a:cs typeface="Times New Roman" panose="02020603050405020304" pitchFamily="18" charset="0"/>
              </a:rPr>
              <a:t>Hospital</a:t>
            </a:r>
          </a:p>
          <a:p>
            <a:endParaRPr lang="en-US" dirty="0">
              <a:latin typeface="Times New Roman" panose="02020603050405020304" pitchFamily="18" charset="0"/>
              <a:cs typeface="Times New Roman" panose="02020603050405020304" pitchFamily="18" charset="0"/>
            </a:endParaRPr>
          </a:p>
          <a:p>
            <a:pPr algn="just"/>
            <a:r>
              <a:rPr lang="en-US" dirty="0" smtClean="0">
                <a:latin typeface="Times New Roman" panose="02020603050405020304" pitchFamily="18" charset="0"/>
                <a:cs typeface="Times New Roman" panose="02020603050405020304" pitchFamily="18" charset="0"/>
              </a:rPr>
              <a:t>After </a:t>
            </a:r>
            <a:r>
              <a:rPr lang="en-US" dirty="0">
                <a:latin typeface="Times New Roman" panose="02020603050405020304" pitchFamily="18" charset="0"/>
                <a:cs typeface="Times New Roman" panose="02020603050405020304" pitchFamily="18" charset="0"/>
              </a:rPr>
              <a:t>successful login hospital is able to view Hospital Dashboard, where hospital can find </a:t>
            </a:r>
            <a:r>
              <a:rPr lang="en-US" dirty="0" smtClean="0">
                <a:latin typeface="Times New Roman" panose="02020603050405020304" pitchFamily="18" charset="0"/>
                <a:cs typeface="Times New Roman" panose="02020603050405020304" pitchFamily="18" charset="0"/>
              </a:rPr>
              <a:t>functionality </a:t>
            </a:r>
            <a:r>
              <a:rPr lang="en-US" dirty="0">
                <a:latin typeface="Times New Roman" panose="02020603050405020304" pitchFamily="18" charset="0"/>
                <a:cs typeface="Times New Roman" panose="02020603050405020304" pitchFamily="18" charset="0"/>
              </a:rPr>
              <a:t>like, view all bookings where hospital can see all upcoming bookings</a:t>
            </a:r>
            <a:r>
              <a:rPr lang="en-US" dirty="0" smtClean="0">
                <a:latin typeface="Times New Roman" panose="02020603050405020304" pitchFamily="18" charset="0"/>
                <a:cs typeface="Times New Roman" panose="02020603050405020304" pitchFamily="18" charset="0"/>
              </a:rPr>
              <a:t>. Hospital </a:t>
            </a:r>
            <a:r>
              <a:rPr lang="en-US" dirty="0">
                <a:latin typeface="Times New Roman" panose="02020603050405020304" pitchFamily="18" charset="0"/>
                <a:cs typeface="Times New Roman" panose="02020603050405020304" pitchFamily="18" charset="0"/>
              </a:rPr>
              <a:t>can also see vaccine details and doctor details.</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432899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660136" y="3869563"/>
            <a:ext cx="1938528" cy="804672"/>
          </a:xfrm>
          <a:prstGeom prst="rect">
            <a:avLst/>
          </a:prstGeom>
          <a:solidFill>
            <a:schemeClr val="accent2">
              <a:lumMod val="40000"/>
              <a:lumOff val="60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IN" dirty="0" smtClean="0">
                <a:ln w="0"/>
                <a:solidFill>
                  <a:schemeClr val="tx1"/>
                </a:solidFill>
                <a:effectLst>
                  <a:outerShdw blurRad="38100" dist="19050" dir="2700000" algn="tl" rotWithShape="0">
                    <a:schemeClr val="dk1">
                      <a:alpha val="40000"/>
                    </a:schemeClr>
                  </a:outerShdw>
                </a:effectLst>
              </a:rPr>
              <a:t>User</a:t>
            </a:r>
            <a:endParaRPr lang="en-IN" dirty="0">
              <a:ln w="0"/>
              <a:solidFill>
                <a:schemeClr val="tx1"/>
              </a:solidFill>
              <a:effectLst>
                <a:outerShdw blurRad="38100" dist="19050" dir="2700000" algn="tl" rotWithShape="0">
                  <a:schemeClr val="dk1">
                    <a:alpha val="40000"/>
                  </a:schemeClr>
                </a:outerShdw>
              </a:effectLst>
            </a:endParaRPr>
          </a:p>
        </p:txBody>
      </p:sp>
      <p:sp>
        <p:nvSpPr>
          <p:cNvPr id="7" name="Rectangle 6"/>
          <p:cNvSpPr/>
          <p:nvPr/>
        </p:nvSpPr>
        <p:spPr>
          <a:xfrm>
            <a:off x="7196836" y="5779263"/>
            <a:ext cx="1938528" cy="804672"/>
          </a:xfrm>
          <a:prstGeom prst="rect">
            <a:avLst/>
          </a:prstGeom>
          <a:solidFill>
            <a:schemeClr val="accent2">
              <a:lumMod val="40000"/>
              <a:lumOff val="60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IN" dirty="0" smtClean="0">
                <a:ln w="0"/>
                <a:solidFill>
                  <a:schemeClr val="tx1"/>
                </a:solidFill>
                <a:effectLst>
                  <a:outerShdw blurRad="38100" dist="19050" dir="2700000" algn="tl" rotWithShape="0">
                    <a:schemeClr val="dk1">
                      <a:alpha val="40000"/>
                    </a:schemeClr>
                  </a:outerShdw>
                </a:effectLst>
              </a:rPr>
              <a:t>Book List</a:t>
            </a:r>
            <a:endParaRPr lang="en-IN" dirty="0">
              <a:ln w="0"/>
              <a:solidFill>
                <a:schemeClr val="tx1"/>
              </a:solidFill>
              <a:effectLst>
                <a:outerShdw blurRad="38100" dist="19050" dir="2700000" algn="tl" rotWithShape="0">
                  <a:schemeClr val="dk1">
                    <a:alpha val="40000"/>
                  </a:schemeClr>
                </a:outerShdw>
              </a:effectLst>
            </a:endParaRPr>
          </a:p>
        </p:txBody>
      </p:sp>
      <p:sp>
        <p:nvSpPr>
          <p:cNvPr id="8" name="Rectangle 7"/>
          <p:cNvSpPr/>
          <p:nvPr/>
        </p:nvSpPr>
        <p:spPr>
          <a:xfrm>
            <a:off x="4243070" y="5766562"/>
            <a:ext cx="1938528" cy="804672"/>
          </a:xfrm>
          <a:prstGeom prst="rect">
            <a:avLst/>
          </a:prstGeom>
          <a:solidFill>
            <a:schemeClr val="accent2">
              <a:lumMod val="40000"/>
              <a:lumOff val="60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IN" dirty="0" smtClean="0">
                <a:ln w="0"/>
                <a:solidFill>
                  <a:schemeClr val="tx1"/>
                </a:solidFill>
                <a:effectLst>
                  <a:outerShdw blurRad="38100" dist="19050" dir="2700000" algn="tl" rotWithShape="0">
                    <a:schemeClr val="dk1">
                      <a:alpha val="40000"/>
                    </a:schemeClr>
                  </a:outerShdw>
                </a:effectLst>
              </a:rPr>
              <a:t>Book Vaccine</a:t>
            </a:r>
            <a:endParaRPr lang="en-IN" dirty="0">
              <a:ln w="0"/>
              <a:solidFill>
                <a:schemeClr val="tx1"/>
              </a:solidFill>
              <a:effectLst>
                <a:outerShdw blurRad="38100" dist="19050" dir="2700000" algn="tl" rotWithShape="0">
                  <a:schemeClr val="dk1">
                    <a:alpha val="40000"/>
                  </a:schemeClr>
                </a:outerShdw>
              </a:effectLst>
            </a:endParaRPr>
          </a:p>
        </p:txBody>
      </p:sp>
      <p:sp>
        <p:nvSpPr>
          <p:cNvPr id="9" name="Rectangle 8"/>
          <p:cNvSpPr/>
          <p:nvPr/>
        </p:nvSpPr>
        <p:spPr>
          <a:xfrm>
            <a:off x="1328928" y="5772912"/>
            <a:ext cx="1938528" cy="804672"/>
          </a:xfrm>
          <a:prstGeom prst="rect">
            <a:avLst/>
          </a:prstGeom>
          <a:solidFill>
            <a:schemeClr val="accent2">
              <a:lumMod val="40000"/>
              <a:lumOff val="60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IN" dirty="0" smtClean="0">
                <a:ln w="0"/>
                <a:solidFill>
                  <a:schemeClr val="tx1"/>
                </a:solidFill>
                <a:effectLst>
                  <a:outerShdw blurRad="38100" dist="19050" dir="2700000" algn="tl" rotWithShape="0">
                    <a:schemeClr val="dk1">
                      <a:alpha val="40000"/>
                    </a:schemeClr>
                  </a:outerShdw>
                </a:effectLst>
              </a:rPr>
              <a:t>View Vaccine</a:t>
            </a:r>
            <a:endParaRPr lang="en-IN" dirty="0">
              <a:ln w="0"/>
              <a:solidFill>
                <a:schemeClr val="tx1"/>
              </a:solidFill>
              <a:effectLst>
                <a:outerShdw blurRad="38100" dist="19050" dir="2700000" algn="tl" rotWithShape="0">
                  <a:schemeClr val="dk1">
                    <a:alpha val="40000"/>
                  </a:schemeClr>
                </a:outerShdw>
              </a:effectLst>
            </a:endParaRPr>
          </a:p>
        </p:txBody>
      </p:sp>
      <p:cxnSp>
        <p:nvCxnSpPr>
          <p:cNvPr id="10" name="Elbow Connector 9"/>
          <p:cNvCxnSpPr>
            <a:stCxn id="9" idx="0"/>
          </p:cNvCxnSpPr>
          <p:nvPr/>
        </p:nvCxnSpPr>
        <p:spPr>
          <a:xfrm rot="5400000" flipH="1" flipV="1">
            <a:off x="6705600" y="1365504"/>
            <a:ext cx="12700" cy="8814816"/>
          </a:xfrm>
          <a:prstGeom prst="bentConnector3">
            <a:avLst>
              <a:gd name="adj1" fmla="val 3600000"/>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p:cNvCxnSpPr>
            <a:stCxn id="4" idx="2"/>
          </p:cNvCxnSpPr>
          <p:nvPr/>
        </p:nvCxnSpPr>
        <p:spPr>
          <a:xfrm>
            <a:off x="6629400" y="4674235"/>
            <a:ext cx="0" cy="649224"/>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4943856" y="5337303"/>
            <a:ext cx="0" cy="441960"/>
          </a:xfrm>
          <a:prstGeom prst="line">
            <a:avLst/>
          </a:prstGeom>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9881616" y="5772912"/>
            <a:ext cx="1938528" cy="804672"/>
          </a:xfrm>
          <a:prstGeom prst="rect">
            <a:avLst/>
          </a:prstGeom>
          <a:solidFill>
            <a:schemeClr val="accent2">
              <a:lumMod val="40000"/>
              <a:lumOff val="60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IN" dirty="0" smtClean="0">
                <a:ln w="0"/>
                <a:solidFill>
                  <a:schemeClr val="tx1"/>
                </a:solidFill>
                <a:effectLst>
                  <a:outerShdw blurRad="38100" dist="19050" dir="2700000" algn="tl" rotWithShape="0">
                    <a:schemeClr val="dk1">
                      <a:alpha val="40000"/>
                    </a:schemeClr>
                  </a:outerShdw>
                </a:effectLst>
              </a:rPr>
              <a:t>Edit Profile</a:t>
            </a:r>
            <a:endParaRPr lang="en-IN" dirty="0">
              <a:ln w="0"/>
              <a:solidFill>
                <a:schemeClr val="tx1"/>
              </a:solidFill>
              <a:effectLst>
                <a:outerShdw blurRad="38100" dist="19050" dir="2700000" algn="tl" rotWithShape="0">
                  <a:schemeClr val="dk1">
                    <a:alpha val="40000"/>
                  </a:schemeClr>
                </a:outerShdw>
              </a:effectLst>
            </a:endParaRPr>
          </a:p>
        </p:txBody>
      </p:sp>
      <p:cxnSp>
        <p:nvCxnSpPr>
          <p:cNvPr id="14" name="Straight Connector 13"/>
          <p:cNvCxnSpPr/>
          <p:nvPr/>
        </p:nvCxnSpPr>
        <p:spPr>
          <a:xfrm>
            <a:off x="8241792" y="5323459"/>
            <a:ext cx="0" cy="441960"/>
          </a:xfrm>
          <a:prstGeom prst="line">
            <a:avLst/>
          </a:prstGeom>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2231136" y="928071"/>
            <a:ext cx="9400032" cy="1692771"/>
          </a:xfrm>
          <a:prstGeom prst="rect">
            <a:avLst/>
          </a:prstGeom>
          <a:noFill/>
        </p:spPr>
        <p:txBody>
          <a:bodyPr wrap="square" rtlCol="0">
            <a:spAutoFit/>
          </a:bodyPr>
          <a:lstStyle/>
          <a:p>
            <a:pPr algn="ctr"/>
            <a:r>
              <a:rPr lang="en-US" sz="3200" b="1" dirty="0" smtClean="0"/>
              <a:t>User</a:t>
            </a:r>
          </a:p>
          <a:p>
            <a:endParaRPr lang="en-US" dirty="0"/>
          </a:p>
          <a:p>
            <a:pPr algn="just"/>
            <a:r>
              <a:rPr lang="en-US" dirty="0" smtClean="0">
                <a:latin typeface="Times New Roman" panose="02020603050405020304" pitchFamily="18" charset="0"/>
                <a:cs typeface="Times New Roman" panose="02020603050405020304" pitchFamily="18" charset="0"/>
              </a:rPr>
              <a:t>After </a:t>
            </a:r>
            <a:r>
              <a:rPr lang="en-US" dirty="0">
                <a:latin typeface="Times New Roman" panose="02020603050405020304" pitchFamily="18" charset="0"/>
                <a:cs typeface="Times New Roman" panose="02020603050405020304" pitchFamily="18" charset="0"/>
              </a:rPr>
              <a:t>successful login user is able to view User Dashboard, where user can find </a:t>
            </a:r>
            <a:r>
              <a:rPr lang="en-US" dirty="0" smtClean="0">
                <a:latin typeface="Times New Roman" panose="02020603050405020304" pitchFamily="18" charset="0"/>
                <a:cs typeface="Times New Roman" panose="02020603050405020304" pitchFamily="18" charset="0"/>
              </a:rPr>
              <a:t>functionality like book </a:t>
            </a:r>
            <a:r>
              <a:rPr lang="en-US" dirty="0">
                <a:latin typeface="Times New Roman" panose="02020603050405020304" pitchFamily="18" charset="0"/>
                <a:cs typeface="Times New Roman" panose="02020603050405020304" pitchFamily="18" charset="0"/>
              </a:rPr>
              <a:t>vaccine where user can book vaccine for his child depending on </a:t>
            </a:r>
            <a:r>
              <a:rPr lang="en-US" dirty="0" smtClean="0">
                <a:latin typeface="Times New Roman" panose="02020603050405020304" pitchFamily="18" charset="0"/>
                <a:cs typeface="Times New Roman" panose="02020603050405020304" pitchFamily="18" charset="0"/>
              </a:rPr>
              <a:t>availability</a:t>
            </a:r>
            <a:r>
              <a:rPr lang="en-US" dirty="0">
                <a:latin typeface="Times New Roman" panose="02020603050405020304" pitchFamily="18" charset="0"/>
                <a:cs typeface="Times New Roman" panose="02020603050405020304" pitchFamily="18" charset="0"/>
              </a:rPr>
              <a:t>, user can also view vaccine information and booking history where as user can also edit profile.</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78648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usecaseall"/>
          <p:cNvPicPr/>
          <p:nvPr/>
        </p:nvPicPr>
        <p:blipFill>
          <a:blip r:embed="rId2">
            <a:extLst>
              <a:ext uri="{28A0092B-C50C-407E-A947-70E740481C1C}">
                <a14:useLocalDpi xmlns:a14="http://schemas.microsoft.com/office/drawing/2010/main" val="0"/>
              </a:ext>
            </a:extLst>
          </a:blip>
          <a:srcRect/>
          <a:stretch>
            <a:fillRect/>
          </a:stretch>
        </p:blipFill>
        <p:spPr bwMode="auto">
          <a:xfrm>
            <a:off x="3128010" y="1386840"/>
            <a:ext cx="5935980" cy="4084320"/>
          </a:xfrm>
          <a:prstGeom prst="rect">
            <a:avLst/>
          </a:prstGeom>
          <a:noFill/>
          <a:ln>
            <a:noFill/>
          </a:ln>
        </p:spPr>
      </p:pic>
      <p:sp>
        <p:nvSpPr>
          <p:cNvPr id="3" name="TextBox 2"/>
          <p:cNvSpPr txBox="1"/>
          <p:nvPr/>
        </p:nvSpPr>
        <p:spPr>
          <a:xfrm>
            <a:off x="4261104" y="530352"/>
            <a:ext cx="4352544" cy="523220"/>
          </a:xfrm>
          <a:prstGeom prst="rect">
            <a:avLst/>
          </a:prstGeom>
          <a:noFill/>
        </p:spPr>
        <p:txBody>
          <a:bodyPr wrap="square" rtlCol="0">
            <a:spAutoFit/>
          </a:bodyPr>
          <a:lstStyle/>
          <a:p>
            <a:r>
              <a:rPr lang="en-IN" sz="2800" b="1" dirty="0" smtClean="0">
                <a:latin typeface="Times New Roman" panose="02020603050405020304" pitchFamily="18" charset="0"/>
                <a:cs typeface="Times New Roman" panose="02020603050405020304" pitchFamily="18" charset="0"/>
              </a:rPr>
              <a:t>Use Case Diagram</a:t>
            </a:r>
            <a:endParaRPr lang="en-IN" sz="28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84813205"/>
      </p:ext>
    </p:extLst>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2E5369"/>
      </a:dk2>
      <a:lt2>
        <a:srgbClr val="CFE2E7"/>
      </a:lt2>
      <a:accent1>
        <a:srgbClr val="353535"/>
      </a:accent1>
      <a:accent2>
        <a:srgbClr val="31B4E6"/>
      </a:accent2>
      <a:accent3>
        <a:srgbClr val="265991"/>
      </a:accent3>
      <a:accent4>
        <a:srgbClr val="7E40CC"/>
      </a:accent4>
      <a:accent5>
        <a:srgbClr val="B927E9"/>
      </a:accent5>
      <a:accent6>
        <a:srgbClr val="E833BF"/>
      </a:accent6>
      <a:hlink>
        <a:srgbClr val="2DA0F1"/>
      </a:hlink>
      <a:folHlink>
        <a:srgbClr val="7ED1E6"/>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4F34B87B-9C7A-41AE-A6CB-48536223DFFD}"/>
    </a:ext>
  </a:extLst>
</a:theme>
</file>

<file path=docProps/app.xml><?xml version="1.0" encoding="utf-8"?>
<Properties xmlns="http://schemas.openxmlformats.org/officeDocument/2006/extended-properties" xmlns:vt="http://schemas.openxmlformats.org/officeDocument/2006/docPropsVTypes">
  <Template>Wisp</Template>
  <TotalTime>400</TotalTime>
  <Words>546</Words>
  <Application>Microsoft Office PowerPoint</Application>
  <PresentationFormat>Widescreen</PresentationFormat>
  <Paragraphs>92</Paragraphs>
  <Slides>29</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29</vt:i4>
      </vt:variant>
    </vt:vector>
  </HeadingPairs>
  <TitlesOfParts>
    <vt:vector size="35" baseType="lpstr">
      <vt:lpstr>Arial</vt:lpstr>
      <vt:lpstr>Century Gothic</vt:lpstr>
      <vt:lpstr>Times New Roman</vt:lpstr>
      <vt:lpstr>Wingdings</vt:lpstr>
      <vt:lpstr>Wingdings 3</vt:lpstr>
      <vt:lpstr>Wisp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HARISH DOMALE</dc:creator>
  <cp:lastModifiedBy>HARISH DOMALE</cp:lastModifiedBy>
  <cp:revision>23</cp:revision>
  <dcterms:created xsi:type="dcterms:W3CDTF">2022-04-12T15:30:30Z</dcterms:created>
  <dcterms:modified xsi:type="dcterms:W3CDTF">2022-04-13T05:48:11Z</dcterms:modified>
</cp:coreProperties>
</file>